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Lst>
  <p:notesMasterIdLst>
    <p:notesMasterId r:id="rId24"/>
  </p:notesMasterIdLst>
  <p:sldIdLst>
    <p:sldId id="256" r:id="rId2"/>
    <p:sldId id="497" r:id="rId3"/>
    <p:sldId id="258" r:id="rId4"/>
    <p:sldId id="1861" r:id="rId5"/>
    <p:sldId id="1863" r:id="rId6"/>
    <p:sldId id="1876" r:id="rId7"/>
    <p:sldId id="1878" r:id="rId8"/>
    <p:sldId id="1880" r:id="rId9"/>
    <p:sldId id="487" r:id="rId10"/>
    <p:sldId id="488" r:id="rId11"/>
    <p:sldId id="1882" r:id="rId12"/>
    <p:sldId id="489" r:id="rId13"/>
    <p:sldId id="1884" r:id="rId14"/>
    <p:sldId id="1886" r:id="rId15"/>
    <p:sldId id="1888" r:id="rId16"/>
    <p:sldId id="1890" r:id="rId17"/>
    <p:sldId id="1892" r:id="rId18"/>
    <p:sldId id="1894" r:id="rId19"/>
    <p:sldId id="1896" r:id="rId20"/>
    <p:sldId id="490" r:id="rId21"/>
    <p:sldId id="500" r:id="rId22"/>
    <p:sldId id="480" r:id="rId23"/>
  </p:sldIdLst>
  <p:sldSz cx="10688638" cy="7562850"/>
  <p:notesSz cx="6858000" cy="9144000"/>
  <p:defaultTextStyle>
    <a:defPPr>
      <a:defRPr lang="en-US"/>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1E1E"/>
    <a:srgbClr val="494F60"/>
    <a:srgbClr val="C0C0C0"/>
    <a:srgbClr val="383D4B"/>
    <a:srgbClr val="717375"/>
    <a:srgbClr val="B61430"/>
    <a:srgbClr val="F1903A"/>
    <a:srgbClr val="494F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FEB866-3184-4DFA-B3E8-607D1D98A246}" v="3" dt="2024-03-20T11:38:07.4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78" y="58"/>
      </p:cViewPr>
      <p:guideLst>
        <p:guide orient="horz" pos="2382"/>
        <p:guide pos="336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dirty="0"/>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5B29ED-E64B-4F9C-9F1C-6B43EF774E4D}" type="datetimeFigureOut">
              <a:rPr lang="pt-PT" smtClean="0"/>
              <a:t>03/04/2024</a:t>
            </a:fld>
            <a:endParaRPr lang="pt-PT" dirty="0"/>
          </a:p>
        </p:txBody>
      </p:sp>
      <p:sp>
        <p:nvSpPr>
          <p:cNvPr id="4" name="Marcador de Posição da Imagem do Diapositivo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pt-PT" dirty="0"/>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dirty="0"/>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C8E7D6-DD16-43E3-B115-2AD82A56797F}" type="slidenum">
              <a:rPr lang="pt-PT" smtClean="0"/>
              <a:t>‹nº›</a:t>
            </a:fld>
            <a:endParaRPr lang="pt-PT" dirty="0"/>
          </a:p>
        </p:txBody>
      </p:sp>
    </p:spTree>
    <p:extLst>
      <p:ext uri="{BB962C8B-B14F-4D97-AF65-F5344CB8AC3E}">
        <p14:creationId xmlns:p14="http://schemas.microsoft.com/office/powerpoint/2010/main" val="3320907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281DD0E-C858-4525-8F63-0AE86B538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ED87DD4-ABAF-4CE4-8974-7629E0D170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dirty="0"/>
          </a:p>
        </p:txBody>
      </p:sp>
      <p:sp>
        <p:nvSpPr>
          <p:cNvPr id="12292" name="Slide Number Placeholder 3">
            <a:extLst>
              <a:ext uri="{FF2B5EF4-FFF2-40B4-BE49-F238E27FC236}">
                <a16:creationId xmlns:a16="http://schemas.microsoft.com/office/drawing/2014/main" id="{EB7C1BD2-4749-4092-BB04-B73BC0EECB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ltLang="pt-PT" dirty="0"/>
          </a:p>
        </p:txBody>
      </p:sp>
    </p:spTree>
    <p:extLst>
      <p:ext uri="{BB962C8B-B14F-4D97-AF65-F5344CB8AC3E}">
        <p14:creationId xmlns:p14="http://schemas.microsoft.com/office/powerpoint/2010/main" val="2580993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281DD0E-C858-4525-8F63-0AE86B538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ED87DD4-ABAF-4CE4-8974-7629E0D170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dirty="0"/>
          </a:p>
        </p:txBody>
      </p:sp>
      <p:sp>
        <p:nvSpPr>
          <p:cNvPr id="12292" name="Slide Number Placeholder 3">
            <a:extLst>
              <a:ext uri="{FF2B5EF4-FFF2-40B4-BE49-F238E27FC236}">
                <a16:creationId xmlns:a16="http://schemas.microsoft.com/office/drawing/2014/main" id="{EB7C1BD2-4749-4092-BB04-B73BC0EECB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ltLang="pt-PT" dirty="0"/>
          </a:p>
        </p:txBody>
      </p:sp>
    </p:spTree>
    <p:extLst>
      <p:ext uri="{BB962C8B-B14F-4D97-AF65-F5344CB8AC3E}">
        <p14:creationId xmlns:p14="http://schemas.microsoft.com/office/powerpoint/2010/main" val="2761561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281DD0E-C858-4525-8F63-0AE86B538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ED87DD4-ABAF-4CE4-8974-7629E0D170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dirty="0"/>
          </a:p>
        </p:txBody>
      </p:sp>
      <p:sp>
        <p:nvSpPr>
          <p:cNvPr id="12292" name="Slide Number Placeholder 3">
            <a:extLst>
              <a:ext uri="{FF2B5EF4-FFF2-40B4-BE49-F238E27FC236}">
                <a16:creationId xmlns:a16="http://schemas.microsoft.com/office/drawing/2014/main" id="{EB7C1BD2-4749-4092-BB04-B73BC0EECB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ltLang="pt-PT" dirty="0"/>
          </a:p>
        </p:txBody>
      </p:sp>
    </p:spTree>
    <p:extLst>
      <p:ext uri="{BB962C8B-B14F-4D97-AF65-F5344CB8AC3E}">
        <p14:creationId xmlns:p14="http://schemas.microsoft.com/office/powerpoint/2010/main" val="2489979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281DD0E-C858-4525-8F63-0AE86B538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ED87DD4-ABAF-4CE4-8974-7629E0D170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dirty="0"/>
          </a:p>
        </p:txBody>
      </p:sp>
      <p:sp>
        <p:nvSpPr>
          <p:cNvPr id="12292" name="Slide Number Placeholder 3">
            <a:extLst>
              <a:ext uri="{FF2B5EF4-FFF2-40B4-BE49-F238E27FC236}">
                <a16:creationId xmlns:a16="http://schemas.microsoft.com/office/drawing/2014/main" id="{EB7C1BD2-4749-4092-BB04-B73BC0EECB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ltLang="pt-PT" dirty="0"/>
          </a:p>
        </p:txBody>
      </p:sp>
    </p:spTree>
    <p:extLst>
      <p:ext uri="{BB962C8B-B14F-4D97-AF65-F5344CB8AC3E}">
        <p14:creationId xmlns:p14="http://schemas.microsoft.com/office/powerpoint/2010/main" val="916696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281DD0E-C858-4525-8F63-0AE86B538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ED87DD4-ABAF-4CE4-8974-7629E0D170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dirty="0"/>
          </a:p>
        </p:txBody>
      </p:sp>
      <p:sp>
        <p:nvSpPr>
          <p:cNvPr id="12292" name="Slide Number Placeholder 3">
            <a:extLst>
              <a:ext uri="{FF2B5EF4-FFF2-40B4-BE49-F238E27FC236}">
                <a16:creationId xmlns:a16="http://schemas.microsoft.com/office/drawing/2014/main" id="{EB7C1BD2-4749-4092-BB04-B73BC0EECB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ltLang="pt-PT" dirty="0"/>
          </a:p>
        </p:txBody>
      </p:sp>
    </p:spTree>
    <p:extLst>
      <p:ext uri="{BB962C8B-B14F-4D97-AF65-F5344CB8AC3E}">
        <p14:creationId xmlns:p14="http://schemas.microsoft.com/office/powerpoint/2010/main" val="620509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281DD0E-C858-4525-8F63-0AE86B538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7ED87DD4-ABAF-4CE4-8974-7629E0D170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dirty="0"/>
          </a:p>
        </p:txBody>
      </p:sp>
      <p:sp>
        <p:nvSpPr>
          <p:cNvPr id="12292" name="Slide Number Placeholder 3">
            <a:extLst>
              <a:ext uri="{FF2B5EF4-FFF2-40B4-BE49-F238E27FC236}">
                <a16:creationId xmlns:a16="http://schemas.microsoft.com/office/drawing/2014/main" id="{EB7C1BD2-4749-4092-BB04-B73BC0EECB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ltLang="pt-PT" dirty="0"/>
          </a:p>
        </p:txBody>
      </p:sp>
    </p:spTree>
    <p:extLst>
      <p:ext uri="{BB962C8B-B14F-4D97-AF65-F5344CB8AC3E}">
        <p14:creationId xmlns:p14="http://schemas.microsoft.com/office/powerpoint/2010/main" val="3817143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98C76B2E-00AC-4149-9B65-53BB718427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056FAA4A-D046-47DC-B8EC-E44F59BAD5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dirty="0"/>
          </a:p>
        </p:txBody>
      </p:sp>
      <p:sp>
        <p:nvSpPr>
          <p:cNvPr id="53252" name="Slide Number Placeholder 3">
            <a:extLst>
              <a:ext uri="{FF2B5EF4-FFF2-40B4-BE49-F238E27FC236}">
                <a16:creationId xmlns:a16="http://schemas.microsoft.com/office/drawing/2014/main" id="{6E221CC8-2ABE-47BE-9F50-5563528D87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PT" altLang="pt-PT" dirty="0"/>
          </a:p>
        </p:txBody>
      </p:sp>
    </p:spTree>
    <p:extLst>
      <p:ext uri="{BB962C8B-B14F-4D97-AF65-F5344CB8AC3E}">
        <p14:creationId xmlns:p14="http://schemas.microsoft.com/office/powerpoint/2010/main" val="1626257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648" y="2349386"/>
            <a:ext cx="9085342" cy="1621111"/>
          </a:xfrm>
        </p:spPr>
        <p:txBody>
          <a:bodyPr/>
          <a:lstStyle/>
          <a:p>
            <a:r>
              <a:rPr lang="pt-PT"/>
              <a:t>Click to edit Master title style</a:t>
            </a:r>
            <a:endParaRPr lang="en-US"/>
          </a:p>
        </p:txBody>
      </p:sp>
      <p:sp>
        <p:nvSpPr>
          <p:cNvPr id="3" name="Subtitle 2"/>
          <p:cNvSpPr>
            <a:spLocks noGrp="1"/>
          </p:cNvSpPr>
          <p:nvPr>
            <p:ph type="subTitle" idx="1"/>
          </p:nvPr>
        </p:nvSpPr>
        <p:spPr>
          <a:xfrm>
            <a:off x="1603296" y="4285615"/>
            <a:ext cx="7482047" cy="1932728"/>
          </a:xfrm>
        </p:spPr>
        <p:txBody>
          <a:bodyPr/>
          <a:lstStyle>
            <a:lvl1pPr marL="0" indent="0" algn="ctr">
              <a:buNone/>
              <a:defRPr>
                <a:solidFill>
                  <a:schemeClr val="tx1">
                    <a:tint val="75000"/>
                  </a:schemeClr>
                </a:solidFill>
              </a:defRPr>
            </a:lvl1pPr>
            <a:lvl2pPr marL="521437" indent="0" algn="ctr">
              <a:buNone/>
              <a:defRPr>
                <a:solidFill>
                  <a:schemeClr val="tx1">
                    <a:tint val="75000"/>
                  </a:schemeClr>
                </a:solidFill>
              </a:defRPr>
            </a:lvl2pPr>
            <a:lvl3pPr marL="1042873" indent="0" algn="ctr">
              <a:buNone/>
              <a:defRPr>
                <a:solidFill>
                  <a:schemeClr val="tx1">
                    <a:tint val="75000"/>
                  </a:schemeClr>
                </a:solidFill>
              </a:defRPr>
            </a:lvl3pPr>
            <a:lvl4pPr marL="1564310" indent="0" algn="ctr">
              <a:buNone/>
              <a:defRPr>
                <a:solidFill>
                  <a:schemeClr val="tx1">
                    <a:tint val="75000"/>
                  </a:schemeClr>
                </a:solidFill>
              </a:defRPr>
            </a:lvl4pPr>
            <a:lvl5pPr marL="2085746" indent="0" algn="ctr">
              <a:buNone/>
              <a:defRPr>
                <a:solidFill>
                  <a:schemeClr val="tx1">
                    <a:tint val="75000"/>
                  </a:schemeClr>
                </a:solidFill>
              </a:defRPr>
            </a:lvl5pPr>
            <a:lvl6pPr marL="2607183" indent="0" algn="ctr">
              <a:buNone/>
              <a:defRPr>
                <a:solidFill>
                  <a:schemeClr val="tx1">
                    <a:tint val="75000"/>
                  </a:schemeClr>
                </a:solidFill>
              </a:defRPr>
            </a:lvl6pPr>
            <a:lvl7pPr marL="3128620" indent="0" algn="ctr">
              <a:buNone/>
              <a:defRPr>
                <a:solidFill>
                  <a:schemeClr val="tx1">
                    <a:tint val="75000"/>
                  </a:schemeClr>
                </a:solidFill>
              </a:defRPr>
            </a:lvl7pPr>
            <a:lvl8pPr marL="3650056" indent="0" algn="ctr">
              <a:buNone/>
              <a:defRPr>
                <a:solidFill>
                  <a:schemeClr val="tx1">
                    <a:tint val="75000"/>
                  </a:schemeClr>
                </a:solidFill>
              </a:defRPr>
            </a:lvl8pPr>
            <a:lvl9pPr marL="4171493" indent="0" algn="ctr">
              <a:buNone/>
              <a:defRPr>
                <a:solidFill>
                  <a:schemeClr val="tx1">
                    <a:tint val="75000"/>
                  </a:schemeClr>
                </a:solidFill>
              </a:defRPr>
            </a:lvl9pPr>
          </a:lstStyle>
          <a:p>
            <a:r>
              <a:rPr lang="pt-PT"/>
              <a:t>Click to edit Master subtitle style</a:t>
            </a:r>
            <a:endParaRPr lang="en-US"/>
          </a:p>
        </p:txBody>
      </p:sp>
      <p:sp>
        <p:nvSpPr>
          <p:cNvPr id="4" name="Date Placeholder 3"/>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418062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1760507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59363" y="334377"/>
            <a:ext cx="2809479" cy="7116431"/>
          </a:xfrm>
        </p:spPr>
        <p:txBody>
          <a:bodyPr vert="eaVert"/>
          <a:lstStyle/>
          <a:p>
            <a:r>
              <a:rPr lang="pt-PT"/>
              <a:t>Click to edit Master title style</a:t>
            </a:r>
            <a:endParaRPr lang="en-US"/>
          </a:p>
        </p:txBody>
      </p:sp>
      <p:sp>
        <p:nvSpPr>
          <p:cNvPr id="3" name="Vertical Text Placeholder 2"/>
          <p:cNvSpPr>
            <a:spLocks noGrp="1"/>
          </p:cNvSpPr>
          <p:nvPr>
            <p:ph type="body" orient="vert" idx="1"/>
          </p:nvPr>
        </p:nvSpPr>
        <p:spPr>
          <a:xfrm>
            <a:off x="625361" y="334377"/>
            <a:ext cx="8255859" cy="7116431"/>
          </a:xfrm>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2531129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Content Placeholder 2"/>
          <p:cNvSpPr>
            <a:spLocks noGrp="1"/>
          </p:cNvSpPr>
          <p:nvPr>
            <p:ph idx="1"/>
          </p:nvPr>
        </p:nvSpPr>
        <p:spPr/>
        <p:txBody>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3448263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329" y="4859832"/>
            <a:ext cx="9085342" cy="1502066"/>
          </a:xfrm>
        </p:spPr>
        <p:txBody>
          <a:bodyPr anchor="t"/>
          <a:lstStyle>
            <a:lvl1pPr algn="l">
              <a:defRPr sz="4600" b="1" cap="all"/>
            </a:lvl1pPr>
          </a:lstStyle>
          <a:p>
            <a:r>
              <a:rPr lang="pt-PT"/>
              <a:t>Click to edit Master title style</a:t>
            </a:r>
            <a:endParaRPr lang="en-US"/>
          </a:p>
        </p:txBody>
      </p:sp>
      <p:sp>
        <p:nvSpPr>
          <p:cNvPr id="3" name="Text Placeholder 2"/>
          <p:cNvSpPr>
            <a:spLocks noGrp="1"/>
          </p:cNvSpPr>
          <p:nvPr>
            <p:ph type="body" idx="1"/>
          </p:nvPr>
        </p:nvSpPr>
        <p:spPr>
          <a:xfrm>
            <a:off x="844329" y="3205459"/>
            <a:ext cx="9085342" cy="1654373"/>
          </a:xfrm>
        </p:spPr>
        <p:txBody>
          <a:bodyPr anchor="b"/>
          <a:lstStyle>
            <a:lvl1pPr marL="0" indent="0">
              <a:buNone/>
              <a:defRPr sz="2300">
                <a:solidFill>
                  <a:schemeClr val="tx1">
                    <a:tint val="75000"/>
                  </a:schemeClr>
                </a:solidFill>
              </a:defRPr>
            </a:lvl1pPr>
            <a:lvl2pPr marL="521437" indent="0">
              <a:buNone/>
              <a:defRPr sz="2100">
                <a:solidFill>
                  <a:schemeClr val="tx1">
                    <a:tint val="75000"/>
                  </a:schemeClr>
                </a:solidFill>
              </a:defRPr>
            </a:lvl2pPr>
            <a:lvl3pPr marL="1042873" indent="0">
              <a:buNone/>
              <a:defRPr sz="1800">
                <a:solidFill>
                  <a:schemeClr val="tx1">
                    <a:tint val="75000"/>
                  </a:schemeClr>
                </a:solidFill>
              </a:defRPr>
            </a:lvl3pPr>
            <a:lvl4pPr marL="1564310" indent="0">
              <a:buNone/>
              <a:defRPr sz="1600">
                <a:solidFill>
                  <a:schemeClr val="tx1">
                    <a:tint val="75000"/>
                  </a:schemeClr>
                </a:solidFill>
              </a:defRPr>
            </a:lvl4pPr>
            <a:lvl5pPr marL="2085746" indent="0">
              <a:buNone/>
              <a:defRPr sz="1600">
                <a:solidFill>
                  <a:schemeClr val="tx1">
                    <a:tint val="75000"/>
                  </a:schemeClr>
                </a:solidFill>
              </a:defRPr>
            </a:lvl5pPr>
            <a:lvl6pPr marL="2607183" indent="0">
              <a:buNone/>
              <a:defRPr sz="1600">
                <a:solidFill>
                  <a:schemeClr val="tx1">
                    <a:tint val="75000"/>
                  </a:schemeClr>
                </a:solidFill>
              </a:defRPr>
            </a:lvl6pPr>
            <a:lvl7pPr marL="3128620" indent="0">
              <a:buNone/>
              <a:defRPr sz="1600">
                <a:solidFill>
                  <a:schemeClr val="tx1">
                    <a:tint val="75000"/>
                  </a:schemeClr>
                </a:solidFill>
              </a:defRPr>
            </a:lvl7pPr>
            <a:lvl8pPr marL="3650056" indent="0">
              <a:buNone/>
              <a:defRPr sz="1600">
                <a:solidFill>
                  <a:schemeClr val="tx1">
                    <a:tint val="75000"/>
                  </a:schemeClr>
                </a:solidFill>
              </a:defRPr>
            </a:lvl8pPr>
            <a:lvl9pPr marL="4171493" indent="0">
              <a:buNone/>
              <a:defRPr sz="1600">
                <a:solidFill>
                  <a:schemeClr val="tx1">
                    <a:tint val="75000"/>
                  </a:schemeClr>
                </a:solidFill>
              </a:defRPr>
            </a:lvl9pPr>
          </a:lstStyle>
          <a:p>
            <a:pPr lvl="0"/>
            <a:r>
              <a:rPr lang="pt-PT"/>
              <a:t>Click to edit Master text styles</a:t>
            </a:r>
          </a:p>
        </p:txBody>
      </p:sp>
      <p:sp>
        <p:nvSpPr>
          <p:cNvPr id="4" name="Date Placeholder 3"/>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2809676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Content Placeholder 2"/>
          <p:cNvSpPr>
            <a:spLocks noGrp="1"/>
          </p:cNvSpPr>
          <p:nvPr>
            <p:ph sz="half" idx="1"/>
          </p:nvPr>
        </p:nvSpPr>
        <p:spPr>
          <a:xfrm>
            <a:off x="625361" y="1946734"/>
            <a:ext cx="5531741" cy="550407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Content Placeholder 3"/>
          <p:cNvSpPr>
            <a:spLocks noGrp="1"/>
          </p:cNvSpPr>
          <p:nvPr>
            <p:ph sz="half" idx="2"/>
          </p:nvPr>
        </p:nvSpPr>
        <p:spPr>
          <a:xfrm>
            <a:off x="6335245" y="1946734"/>
            <a:ext cx="5533597" cy="550407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Date Placeholder 4"/>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2715334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432" y="302865"/>
            <a:ext cx="9619774" cy="1260475"/>
          </a:xfrm>
        </p:spPr>
        <p:txBody>
          <a:bodyPr/>
          <a:lstStyle>
            <a:lvl1pPr>
              <a:defRPr/>
            </a:lvl1pPr>
          </a:lstStyle>
          <a:p>
            <a:r>
              <a:rPr lang="pt-PT"/>
              <a:t>Click to edit Master title style</a:t>
            </a:r>
            <a:endParaRPr lang="en-US"/>
          </a:p>
        </p:txBody>
      </p:sp>
      <p:sp>
        <p:nvSpPr>
          <p:cNvPr id="3" name="Text Placeholder 2"/>
          <p:cNvSpPr>
            <a:spLocks noGrp="1"/>
          </p:cNvSpPr>
          <p:nvPr>
            <p:ph type="body" idx="1"/>
          </p:nvPr>
        </p:nvSpPr>
        <p:spPr>
          <a:xfrm>
            <a:off x="534432" y="1692889"/>
            <a:ext cx="4722671" cy="705515"/>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pt-PT"/>
              <a:t>Click to edit Master text styles</a:t>
            </a:r>
          </a:p>
        </p:txBody>
      </p:sp>
      <p:sp>
        <p:nvSpPr>
          <p:cNvPr id="4" name="Content Placeholder 3"/>
          <p:cNvSpPr>
            <a:spLocks noGrp="1"/>
          </p:cNvSpPr>
          <p:nvPr>
            <p:ph sz="half" idx="2"/>
          </p:nvPr>
        </p:nvSpPr>
        <p:spPr>
          <a:xfrm>
            <a:off x="534432" y="2398404"/>
            <a:ext cx="4722671"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Text Placeholder 4"/>
          <p:cNvSpPr>
            <a:spLocks noGrp="1"/>
          </p:cNvSpPr>
          <p:nvPr>
            <p:ph type="body" sz="quarter" idx="3"/>
          </p:nvPr>
        </p:nvSpPr>
        <p:spPr>
          <a:xfrm>
            <a:off x="5429680" y="1692889"/>
            <a:ext cx="4724526" cy="705515"/>
          </a:xfrm>
        </p:spPr>
        <p:txBody>
          <a:bodyPr anchor="b"/>
          <a:lstStyle>
            <a:lvl1pPr marL="0" indent="0">
              <a:buNone/>
              <a:defRPr sz="2700" b="1"/>
            </a:lvl1pPr>
            <a:lvl2pPr marL="521437" indent="0">
              <a:buNone/>
              <a:defRPr sz="2300" b="1"/>
            </a:lvl2pPr>
            <a:lvl3pPr marL="1042873" indent="0">
              <a:buNone/>
              <a:defRPr sz="2100" b="1"/>
            </a:lvl3pPr>
            <a:lvl4pPr marL="1564310" indent="0">
              <a:buNone/>
              <a:defRPr sz="1800" b="1"/>
            </a:lvl4pPr>
            <a:lvl5pPr marL="2085746" indent="0">
              <a:buNone/>
              <a:defRPr sz="1800" b="1"/>
            </a:lvl5pPr>
            <a:lvl6pPr marL="2607183" indent="0">
              <a:buNone/>
              <a:defRPr sz="1800" b="1"/>
            </a:lvl6pPr>
            <a:lvl7pPr marL="3128620" indent="0">
              <a:buNone/>
              <a:defRPr sz="1800" b="1"/>
            </a:lvl7pPr>
            <a:lvl8pPr marL="3650056" indent="0">
              <a:buNone/>
              <a:defRPr sz="1800" b="1"/>
            </a:lvl8pPr>
            <a:lvl9pPr marL="4171493" indent="0">
              <a:buNone/>
              <a:defRPr sz="1800" b="1"/>
            </a:lvl9pPr>
          </a:lstStyle>
          <a:p>
            <a:pPr lvl="0"/>
            <a:r>
              <a:rPr lang="pt-PT"/>
              <a:t>Click to edit Master text styles</a:t>
            </a:r>
          </a:p>
        </p:txBody>
      </p:sp>
      <p:sp>
        <p:nvSpPr>
          <p:cNvPr id="6" name="Content Placeholder 5"/>
          <p:cNvSpPr>
            <a:spLocks noGrp="1"/>
          </p:cNvSpPr>
          <p:nvPr>
            <p:ph sz="quarter" idx="4"/>
          </p:nvPr>
        </p:nvSpPr>
        <p:spPr>
          <a:xfrm>
            <a:off x="5429680" y="2398404"/>
            <a:ext cx="4724526" cy="4357393"/>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7" name="Date Placeholder 6"/>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1343694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Date Placeholder 2"/>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4026595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4218227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433" y="301113"/>
            <a:ext cx="3516488" cy="1281483"/>
          </a:xfrm>
        </p:spPr>
        <p:txBody>
          <a:bodyPr anchor="b"/>
          <a:lstStyle>
            <a:lvl1pPr algn="l">
              <a:defRPr sz="2300" b="1"/>
            </a:lvl1pPr>
          </a:lstStyle>
          <a:p>
            <a:r>
              <a:rPr lang="pt-PT"/>
              <a:t>Click to edit Master title style</a:t>
            </a:r>
            <a:endParaRPr lang="en-US"/>
          </a:p>
        </p:txBody>
      </p:sp>
      <p:sp>
        <p:nvSpPr>
          <p:cNvPr id="3" name="Content Placeholder 2"/>
          <p:cNvSpPr>
            <a:spLocks noGrp="1"/>
          </p:cNvSpPr>
          <p:nvPr>
            <p:ph idx="1"/>
          </p:nvPr>
        </p:nvSpPr>
        <p:spPr>
          <a:xfrm>
            <a:off x="4178960" y="301114"/>
            <a:ext cx="5975246" cy="6454683"/>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Text Placeholder 3"/>
          <p:cNvSpPr>
            <a:spLocks noGrp="1"/>
          </p:cNvSpPr>
          <p:nvPr>
            <p:ph type="body" sz="half" idx="2"/>
          </p:nvPr>
        </p:nvSpPr>
        <p:spPr>
          <a:xfrm>
            <a:off x="534433" y="1582597"/>
            <a:ext cx="3516488" cy="5173200"/>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pt-PT"/>
              <a:t>Click to edit Master text styles</a:t>
            </a:r>
          </a:p>
        </p:txBody>
      </p:sp>
      <p:sp>
        <p:nvSpPr>
          <p:cNvPr id="5" name="Date Placeholder 4"/>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762947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048" y="5293995"/>
            <a:ext cx="6413183" cy="624986"/>
          </a:xfrm>
        </p:spPr>
        <p:txBody>
          <a:bodyPr anchor="b"/>
          <a:lstStyle>
            <a:lvl1pPr algn="l">
              <a:defRPr sz="2300" b="1"/>
            </a:lvl1pPr>
          </a:lstStyle>
          <a:p>
            <a:r>
              <a:rPr lang="pt-PT"/>
              <a:t>Click to edit Master title style</a:t>
            </a:r>
            <a:endParaRPr lang="en-US"/>
          </a:p>
        </p:txBody>
      </p:sp>
      <p:sp>
        <p:nvSpPr>
          <p:cNvPr id="3" name="Picture Placeholder 2"/>
          <p:cNvSpPr>
            <a:spLocks noGrp="1"/>
          </p:cNvSpPr>
          <p:nvPr>
            <p:ph type="pic" idx="1"/>
          </p:nvPr>
        </p:nvSpPr>
        <p:spPr>
          <a:xfrm>
            <a:off x="2095048" y="675755"/>
            <a:ext cx="6413183" cy="4537710"/>
          </a:xfrm>
        </p:spPr>
        <p:txBody>
          <a:bodyPr/>
          <a:lstStyle>
            <a:lvl1pPr marL="0" indent="0">
              <a:buNone/>
              <a:defRPr sz="3600"/>
            </a:lvl1pPr>
            <a:lvl2pPr marL="521437" indent="0">
              <a:buNone/>
              <a:defRPr sz="3200"/>
            </a:lvl2pPr>
            <a:lvl3pPr marL="1042873" indent="0">
              <a:buNone/>
              <a:defRPr sz="2700"/>
            </a:lvl3pPr>
            <a:lvl4pPr marL="1564310" indent="0">
              <a:buNone/>
              <a:defRPr sz="2300"/>
            </a:lvl4pPr>
            <a:lvl5pPr marL="2085746" indent="0">
              <a:buNone/>
              <a:defRPr sz="2300"/>
            </a:lvl5pPr>
            <a:lvl6pPr marL="2607183" indent="0">
              <a:buNone/>
              <a:defRPr sz="2300"/>
            </a:lvl6pPr>
            <a:lvl7pPr marL="3128620" indent="0">
              <a:buNone/>
              <a:defRPr sz="2300"/>
            </a:lvl7pPr>
            <a:lvl8pPr marL="3650056" indent="0">
              <a:buNone/>
              <a:defRPr sz="2300"/>
            </a:lvl8pPr>
            <a:lvl9pPr marL="4171493" indent="0">
              <a:buNone/>
              <a:defRPr sz="2300"/>
            </a:lvl9pPr>
          </a:lstStyle>
          <a:p>
            <a:endParaRPr lang="en-US" dirty="0"/>
          </a:p>
        </p:txBody>
      </p:sp>
      <p:sp>
        <p:nvSpPr>
          <p:cNvPr id="4" name="Text Placeholder 3"/>
          <p:cNvSpPr>
            <a:spLocks noGrp="1"/>
          </p:cNvSpPr>
          <p:nvPr>
            <p:ph type="body" sz="half" idx="2"/>
          </p:nvPr>
        </p:nvSpPr>
        <p:spPr>
          <a:xfrm>
            <a:off x="2095048" y="5918981"/>
            <a:ext cx="6413183" cy="887584"/>
          </a:xfrm>
        </p:spPr>
        <p:txBody>
          <a:bodyPr/>
          <a:lstStyle>
            <a:lvl1pPr marL="0" indent="0">
              <a:buNone/>
              <a:defRPr sz="1600"/>
            </a:lvl1pPr>
            <a:lvl2pPr marL="521437" indent="0">
              <a:buNone/>
              <a:defRPr sz="1400"/>
            </a:lvl2pPr>
            <a:lvl3pPr marL="1042873" indent="0">
              <a:buNone/>
              <a:defRPr sz="1100"/>
            </a:lvl3pPr>
            <a:lvl4pPr marL="1564310" indent="0">
              <a:buNone/>
              <a:defRPr sz="1000"/>
            </a:lvl4pPr>
            <a:lvl5pPr marL="2085746" indent="0">
              <a:buNone/>
              <a:defRPr sz="1000"/>
            </a:lvl5pPr>
            <a:lvl6pPr marL="2607183" indent="0">
              <a:buNone/>
              <a:defRPr sz="1000"/>
            </a:lvl6pPr>
            <a:lvl7pPr marL="3128620" indent="0">
              <a:buNone/>
              <a:defRPr sz="1000"/>
            </a:lvl7pPr>
            <a:lvl8pPr marL="3650056" indent="0">
              <a:buNone/>
              <a:defRPr sz="1000"/>
            </a:lvl8pPr>
            <a:lvl9pPr marL="4171493" indent="0">
              <a:buNone/>
              <a:defRPr sz="1000"/>
            </a:lvl9pPr>
          </a:lstStyle>
          <a:p>
            <a:pPr lvl="0"/>
            <a:r>
              <a:rPr lang="pt-PT"/>
              <a:t>Click to edit Master text styles</a:t>
            </a:r>
          </a:p>
        </p:txBody>
      </p:sp>
      <p:sp>
        <p:nvSpPr>
          <p:cNvPr id="5" name="Date Placeholder 4"/>
          <p:cNvSpPr>
            <a:spLocks noGrp="1"/>
          </p:cNvSpPr>
          <p:nvPr>
            <p:ph type="dt" sz="half" idx="10"/>
          </p:nvPr>
        </p:nvSpPr>
        <p:spPr/>
        <p:txBody>
          <a:bodyPr/>
          <a:lstStyle/>
          <a:p>
            <a:fld id="{2D523DE3-B8DE-A642-BDFD-7866F1501164}" type="datetimeFigureOut">
              <a:rPr lang="en-US" smtClean="0"/>
              <a:pPr/>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3433761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432" y="302865"/>
            <a:ext cx="9619774" cy="1260475"/>
          </a:xfrm>
          <a:prstGeom prst="rect">
            <a:avLst/>
          </a:prstGeom>
        </p:spPr>
        <p:txBody>
          <a:bodyPr vert="horz" lIns="104287" tIns="52144" rIns="104287" bIns="52144" rtlCol="0" anchor="ctr">
            <a:normAutofit/>
          </a:bodyPr>
          <a:lstStyle/>
          <a:p>
            <a:r>
              <a:rPr lang="pt-PT"/>
              <a:t>Click to edit Master title style</a:t>
            </a:r>
            <a:endParaRPr lang="en-US"/>
          </a:p>
        </p:txBody>
      </p:sp>
      <p:sp>
        <p:nvSpPr>
          <p:cNvPr id="3" name="Text Placeholder 2"/>
          <p:cNvSpPr>
            <a:spLocks noGrp="1"/>
          </p:cNvSpPr>
          <p:nvPr>
            <p:ph type="body" idx="1"/>
          </p:nvPr>
        </p:nvSpPr>
        <p:spPr>
          <a:xfrm>
            <a:off x="534432" y="1764666"/>
            <a:ext cx="9619774" cy="4991131"/>
          </a:xfrm>
          <a:prstGeom prst="rect">
            <a:avLst/>
          </a:prstGeom>
        </p:spPr>
        <p:txBody>
          <a:bodyPr vert="horz" lIns="104287" tIns="52144" rIns="104287" bIns="52144" rtlCol="0">
            <a:normAutofit/>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2"/>
          </p:nvPr>
        </p:nvSpPr>
        <p:spPr>
          <a:xfrm>
            <a:off x="534432" y="7009642"/>
            <a:ext cx="2494016" cy="402652"/>
          </a:xfrm>
          <a:prstGeom prst="rect">
            <a:avLst/>
          </a:prstGeom>
        </p:spPr>
        <p:txBody>
          <a:bodyPr vert="horz" lIns="104287" tIns="52144" rIns="104287" bIns="52144" rtlCol="0" anchor="ctr"/>
          <a:lstStyle>
            <a:lvl1pPr algn="l">
              <a:defRPr sz="1400">
                <a:solidFill>
                  <a:schemeClr val="tx1">
                    <a:tint val="75000"/>
                  </a:schemeClr>
                </a:solidFill>
              </a:defRPr>
            </a:lvl1pPr>
          </a:lstStyle>
          <a:p>
            <a:fld id="{2D523DE3-B8DE-A642-BDFD-7866F1501164}" type="datetimeFigureOut">
              <a:rPr lang="en-US" smtClean="0"/>
              <a:pPr/>
              <a:t>4/3/2024</a:t>
            </a:fld>
            <a:endParaRPr lang="en-US" dirty="0"/>
          </a:p>
        </p:txBody>
      </p:sp>
      <p:sp>
        <p:nvSpPr>
          <p:cNvPr id="5" name="Footer Placeholder 4"/>
          <p:cNvSpPr>
            <a:spLocks noGrp="1"/>
          </p:cNvSpPr>
          <p:nvPr>
            <p:ph type="ftr" sz="quarter" idx="3"/>
          </p:nvPr>
        </p:nvSpPr>
        <p:spPr>
          <a:xfrm>
            <a:off x="3651952" y="7009642"/>
            <a:ext cx="3384735" cy="402652"/>
          </a:xfrm>
          <a:prstGeom prst="rect">
            <a:avLst/>
          </a:prstGeom>
        </p:spPr>
        <p:txBody>
          <a:bodyPr vert="horz" lIns="104287" tIns="52144" rIns="104287" bIns="52144"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660190" y="7009642"/>
            <a:ext cx="2494016" cy="402652"/>
          </a:xfrm>
          <a:prstGeom prst="rect">
            <a:avLst/>
          </a:prstGeom>
        </p:spPr>
        <p:txBody>
          <a:bodyPr vert="horz" lIns="104287" tIns="52144" rIns="104287" bIns="52144" rtlCol="0" anchor="ctr"/>
          <a:lstStyle>
            <a:lvl1pPr algn="r">
              <a:defRPr sz="1400">
                <a:solidFill>
                  <a:schemeClr val="tx1">
                    <a:tint val="75000"/>
                  </a:schemeClr>
                </a:solidFill>
              </a:defRPr>
            </a:lvl1pPr>
          </a:lstStyle>
          <a:p>
            <a:fld id="{5C8B180B-298F-8443-A5E4-D5C1FDC68DFD}" type="slidenum">
              <a:rPr lang="en-US" smtClean="0"/>
              <a:pPr/>
              <a:t>‹nº›</a:t>
            </a:fld>
            <a:endParaRPr lang="en-US" dirty="0"/>
          </a:p>
        </p:txBody>
      </p:sp>
    </p:spTree>
    <p:extLst>
      <p:ext uri="{BB962C8B-B14F-4D97-AF65-F5344CB8AC3E}">
        <p14:creationId xmlns:p14="http://schemas.microsoft.com/office/powerpoint/2010/main" val="2545362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21437" rtl="0" eaLnBrk="1" latinLnBrk="0" hangingPunct="1">
        <a:spcBef>
          <a:spcPct val="0"/>
        </a:spcBef>
        <a:buNone/>
        <a:defRPr sz="5000" kern="1200">
          <a:solidFill>
            <a:schemeClr val="tx1"/>
          </a:solidFill>
          <a:latin typeface="+mj-lt"/>
          <a:ea typeface="+mj-ea"/>
          <a:cs typeface="+mj-cs"/>
        </a:defRPr>
      </a:lvl1pPr>
    </p:titleStyle>
    <p:bodyStyle>
      <a:lvl1pPr marL="391077" indent="-391077" algn="l" defTabSz="521437" rtl="0" eaLnBrk="1" latinLnBrk="0" hangingPunct="1">
        <a:spcBef>
          <a:spcPct val="20000"/>
        </a:spcBef>
        <a:buFont typeface="Arial"/>
        <a:buChar char="•"/>
        <a:defRPr sz="3600" kern="1200">
          <a:solidFill>
            <a:schemeClr val="tx1"/>
          </a:solidFill>
          <a:latin typeface="+mn-lt"/>
          <a:ea typeface="+mn-ea"/>
          <a:cs typeface="+mn-cs"/>
        </a:defRPr>
      </a:lvl1pPr>
      <a:lvl2pPr marL="847334" indent="-325898" algn="l" defTabSz="521437" rtl="0" eaLnBrk="1" latinLnBrk="0" hangingPunct="1">
        <a:spcBef>
          <a:spcPct val="20000"/>
        </a:spcBef>
        <a:buFont typeface="Arial"/>
        <a:buChar char="–"/>
        <a:defRPr sz="3200" kern="1200">
          <a:solidFill>
            <a:schemeClr val="tx1"/>
          </a:solidFill>
          <a:latin typeface="+mn-lt"/>
          <a:ea typeface="+mn-ea"/>
          <a:cs typeface="+mn-cs"/>
        </a:defRPr>
      </a:lvl2pPr>
      <a:lvl3pPr marL="1303592" indent="-260718" algn="l" defTabSz="521437" rtl="0" eaLnBrk="1" latinLnBrk="0" hangingPunct="1">
        <a:spcBef>
          <a:spcPct val="20000"/>
        </a:spcBef>
        <a:buFont typeface="Arial"/>
        <a:buChar char="•"/>
        <a:defRPr sz="2700" kern="1200">
          <a:solidFill>
            <a:schemeClr val="tx1"/>
          </a:solidFill>
          <a:latin typeface="+mn-lt"/>
          <a:ea typeface="+mn-ea"/>
          <a:cs typeface="+mn-cs"/>
        </a:defRPr>
      </a:lvl3pPr>
      <a:lvl4pPr marL="1825028" indent="-260718" algn="l" defTabSz="521437" rtl="0" eaLnBrk="1" latinLnBrk="0" hangingPunct="1">
        <a:spcBef>
          <a:spcPct val="20000"/>
        </a:spcBef>
        <a:buFont typeface="Arial"/>
        <a:buChar char="–"/>
        <a:defRPr sz="2300" kern="1200">
          <a:solidFill>
            <a:schemeClr val="tx1"/>
          </a:solidFill>
          <a:latin typeface="+mn-lt"/>
          <a:ea typeface="+mn-ea"/>
          <a:cs typeface="+mn-cs"/>
        </a:defRPr>
      </a:lvl4pPr>
      <a:lvl5pPr marL="2346465" indent="-260718" algn="l" defTabSz="521437" rtl="0" eaLnBrk="1" latinLnBrk="0" hangingPunct="1">
        <a:spcBef>
          <a:spcPct val="20000"/>
        </a:spcBef>
        <a:buFont typeface="Arial"/>
        <a:buChar char="»"/>
        <a:defRPr sz="2300" kern="1200">
          <a:solidFill>
            <a:schemeClr val="tx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p:bodyStyle>
    <p:otherStyle>
      <a:defPPr>
        <a:defRPr lang="en-US"/>
      </a:defPPr>
      <a:lvl1pPr marL="0" algn="l" defTabSz="521437" rtl="0" eaLnBrk="1" latinLnBrk="0" hangingPunct="1">
        <a:defRPr sz="2100" kern="1200">
          <a:solidFill>
            <a:schemeClr val="tx1"/>
          </a:solidFill>
          <a:latin typeface="+mn-lt"/>
          <a:ea typeface="+mn-ea"/>
          <a:cs typeface="+mn-cs"/>
        </a:defRPr>
      </a:lvl1pPr>
      <a:lvl2pPr marL="521437" algn="l" defTabSz="521437" rtl="0" eaLnBrk="1" latinLnBrk="0" hangingPunct="1">
        <a:defRPr sz="2100" kern="1200">
          <a:solidFill>
            <a:schemeClr val="tx1"/>
          </a:solidFill>
          <a:latin typeface="+mn-lt"/>
          <a:ea typeface="+mn-ea"/>
          <a:cs typeface="+mn-cs"/>
        </a:defRPr>
      </a:lvl2pPr>
      <a:lvl3pPr marL="1042873" algn="l" defTabSz="521437" rtl="0" eaLnBrk="1" latinLnBrk="0" hangingPunct="1">
        <a:defRPr sz="2100" kern="1200">
          <a:solidFill>
            <a:schemeClr val="tx1"/>
          </a:solidFill>
          <a:latin typeface="+mn-lt"/>
          <a:ea typeface="+mn-ea"/>
          <a:cs typeface="+mn-cs"/>
        </a:defRPr>
      </a:lvl3pPr>
      <a:lvl4pPr marL="1564310" algn="l" defTabSz="521437" rtl="0" eaLnBrk="1" latinLnBrk="0" hangingPunct="1">
        <a:defRPr sz="2100" kern="1200">
          <a:solidFill>
            <a:schemeClr val="tx1"/>
          </a:solidFill>
          <a:latin typeface="+mn-lt"/>
          <a:ea typeface="+mn-ea"/>
          <a:cs typeface="+mn-cs"/>
        </a:defRPr>
      </a:lvl4pPr>
      <a:lvl5pPr marL="2085746" algn="l" defTabSz="521437" rtl="0" eaLnBrk="1" latinLnBrk="0" hangingPunct="1">
        <a:defRPr sz="2100" kern="1200">
          <a:solidFill>
            <a:schemeClr val="tx1"/>
          </a:solidFill>
          <a:latin typeface="+mn-lt"/>
          <a:ea typeface="+mn-ea"/>
          <a:cs typeface="+mn-cs"/>
        </a:defRPr>
      </a:lvl5pPr>
      <a:lvl6pPr marL="2607183" algn="l" defTabSz="521437" rtl="0" eaLnBrk="1" latinLnBrk="0" hangingPunct="1">
        <a:defRPr sz="2100" kern="1200">
          <a:solidFill>
            <a:schemeClr val="tx1"/>
          </a:solidFill>
          <a:latin typeface="+mn-lt"/>
          <a:ea typeface="+mn-ea"/>
          <a:cs typeface="+mn-cs"/>
        </a:defRPr>
      </a:lvl6pPr>
      <a:lvl7pPr marL="3128620" algn="l" defTabSz="521437" rtl="0" eaLnBrk="1" latinLnBrk="0" hangingPunct="1">
        <a:defRPr sz="2100" kern="1200">
          <a:solidFill>
            <a:schemeClr val="tx1"/>
          </a:solidFill>
          <a:latin typeface="+mn-lt"/>
          <a:ea typeface="+mn-ea"/>
          <a:cs typeface="+mn-cs"/>
        </a:defRPr>
      </a:lvl7pPr>
      <a:lvl8pPr marL="3650056" algn="l" defTabSz="521437" rtl="0" eaLnBrk="1" latinLnBrk="0" hangingPunct="1">
        <a:defRPr sz="2100" kern="1200">
          <a:solidFill>
            <a:schemeClr val="tx1"/>
          </a:solidFill>
          <a:latin typeface="+mn-lt"/>
          <a:ea typeface="+mn-ea"/>
          <a:cs typeface="+mn-cs"/>
        </a:defRPr>
      </a:lvl8pPr>
      <a:lvl9pPr marL="4171493" algn="l" defTabSz="52143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ruilanceiro@fd.ulisboa.p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claudiamonge@fd.ulisboa.p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1042494" y="6565016"/>
            <a:ext cx="762000" cy="596900"/>
          </a:xfrm>
          <a:prstGeom prst="rect">
            <a:avLst/>
          </a:prstGeom>
        </p:spPr>
      </p:pic>
      <p:pic>
        <p:nvPicPr>
          <p:cNvPr id="11" name="Picture 10"/>
          <p:cNvPicPr>
            <a:picLocks noChangeAspect="1"/>
          </p:cNvPicPr>
          <p:nvPr/>
        </p:nvPicPr>
        <p:blipFill>
          <a:blip r:embed="rId3"/>
          <a:stretch>
            <a:fillRect/>
          </a:stretch>
        </p:blipFill>
        <p:spPr>
          <a:xfrm>
            <a:off x="2121521" y="6688777"/>
            <a:ext cx="1447800" cy="342900"/>
          </a:xfrm>
          <a:prstGeom prst="rect">
            <a:avLst/>
          </a:prstGeom>
        </p:spPr>
      </p:pic>
      <p:cxnSp>
        <p:nvCxnSpPr>
          <p:cNvPr id="17" name="Straight Connector 16"/>
          <p:cNvCxnSpPr/>
          <p:nvPr/>
        </p:nvCxnSpPr>
        <p:spPr>
          <a:xfrm>
            <a:off x="1060833" y="2806348"/>
            <a:ext cx="45571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967167" y="1572491"/>
            <a:ext cx="8672353" cy="461665"/>
          </a:xfrm>
          <a:prstGeom prst="rect">
            <a:avLst/>
          </a:prstGeom>
          <a:noFill/>
        </p:spPr>
        <p:txBody>
          <a:bodyPr wrap="square" rtlCol="0">
            <a:spAutoFit/>
          </a:bodyPr>
          <a:lstStyle/>
          <a:p>
            <a:r>
              <a:rPr lang="pt-PT" altLang="pt-PT" sz="2400" b="1" dirty="0">
                <a:solidFill>
                  <a:srgbClr val="494F60"/>
                </a:solidFill>
              </a:rPr>
              <a:t>Direito Internacional do Ambiente e da Energia</a:t>
            </a:r>
            <a:endParaRPr lang="en-US" sz="2400" b="1" dirty="0">
              <a:solidFill>
                <a:srgbClr val="494F60"/>
              </a:solidFill>
            </a:endParaRPr>
          </a:p>
        </p:txBody>
      </p:sp>
      <p:sp>
        <p:nvSpPr>
          <p:cNvPr id="19" name="TextBox 18"/>
          <p:cNvSpPr txBox="1"/>
          <p:nvPr/>
        </p:nvSpPr>
        <p:spPr>
          <a:xfrm>
            <a:off x="996088" y="3633992"/>
            <a:ext cx="8668109" cy="430887"/>
          </a:xfrm>
          <a:prstGeom prst="rect">
            <a:avLst/>
          </a:prstGeom>
          <a:noFill/>
        </p:spPr>
        <p:txBody>
          <a:bodyPr wrap="square" rtlCol="0">
            <a:spAutoFit/>
          </a:bodyPr>
          <a:lstStyle/>
          <a:p>
            <a:pPr>
              <a:spcBef>
                <a:spcPct val="0"/>
              </a:spcBef>
            </a:pPr>
            <a:r>
              <a:rPr lang="pt-PT" altLang="pt-PT" sz="2200" dirty="0">
                <a:solidFill>
                  <a:srgbClr val="494F60"/>
                </a:solidFill>
              </a:rPr>
              <a:t>Licenciatura em Engenharia da Energia e Ambiente</a:t>
            </a:r>
            <a:endParaRPr lang="en-US" altLang="pt-PT" sz="2200" dirty="0">
              <a:solidFill>
                <a:srgbClr val="494F60"/>
              </a:solidFill>
            </a:endParaRPr>
          </a:p>
        </p:txBody>
      </p:sp>
      <p:pic>
        <p:nvPicPr>
          <p:cNvPr id="3" name="Imagem 2">
            <a:extLst>
              <a:ext uri="{FF2B5EF4-FFF2-40B4-BE49-F238E27FC236}">
                <a16:creationId xmlns:a16="http://schemas.microsoft.com/office/drawing/2014/main" id="{C67C6BDD-AB5A-482B-97BC-889C70B2F8C7}"/>
              </a:ext>
            </a:extLst>
          </p:cNvPr>
          <p:cNvPicPr>
            <a:picLocks noChangeAspect="1"/>
          </p:cNvPicPr>
          <p:nvPr/>
        </p:nvPicPr>
        <p:blipFill>
          <a:blip r:embed="rId4"/>
          <a:stretch>
            <a:fillRect/>
          </a:stretch>
        </p:blipFill>
        <p:spPr>
          <a:xfrm>
            <a:off x="3726303" y="6563802"/>
            <a:ext cx="1362075" cy="714375"/>
          </a:xfrm>
          <a:prstGeom prst="rect">
            <a:avLst/>
          </a:prstGeom>
        </p:spPr>
      </p:pic>
    </p:spTree>
    <p:extLst>
      <p:ext uri="{BB962C8B-B14F-4D97-AF65-F5344CB8AC3E}">
        <p14:creationId xmlns:p14="http://schemas.microsoft.com/office/powerpoint/2010/main" val="2085667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872D054-0657-49C7-9A3E-5CEE6E8B920A}"/>
              </a:ext>
            </a:extLst>
          </p:cNvPr>
          <p:cNvSpPr txBox="1"/>
          <p:nvPr/>
        </p:nvSpPr>
        <p:spPr>
          <a:xfrm>
            <a:off x="957263" y="1525589"/>
            <a:ext cx="9178925" cy="5539978"/>
          </a:xfrm>
          <a:prstGeom prst="rect">
            <a:avLst/>
          </a:prstGeom>
          <a:noFill/>
        </p:spPr>
        <p:txBody>
          <a:bodyPr>
            <a:spAutoFit/>
          </a:bodyPr>
          <a:lstStyle/>
          <a:p>
            <a:pPr marL="521437" lvl="1" indent="0" algn="just" defTabSz="521437" eaLnBrk="1" fontAlgn="auto" hangingPunct="1">
              <a:spcBef>
                <a:spcPts val="0"/>
              </a:spcBef>
              <a:spcAft>
                <a:spcPts val="0"/>
              </a:spcAft>
              <a:defRPr/>
            </a:pPr>
            <a:endParaRPr lang="pt-BR" sz="1600" b="1" dirty="0">
              <a:solidFill>
                <a:srgbClr val="494F60"/>
              </a:solidFill>
              <a:latin typeface="+mn-lt"/>
              <a:cs typeface="+mn-cs"/>
            </a:endParaRPr>
          </a:p>
          <a:p>
            <a:pPr marL="361950" lvl="1" algn="just">
              <a:defRPr/>
            </a:pPr>
            <a:r>
              <a:rPr lang="pt-PT" sz="2600" b="1" dirty="0">
                <a:solidFill>
                  <a:srgbClr val="494F60"/>
                </a:solidFill>
                <a:cs typeface="Arial" charset="0"/>
              </a:rPr>
              <a:t>Direitos Humanos – TEDH</a:t>
            </a:r>
          </a:p>
          <a:p>
            <a:pPr marL="361950" lvl="1" algn="just">
              <a:defRPr/>
            </a:pPr>
            <a:endParaRPr lang="en-US" sz="2600" b="1" dirty="0">
              <a:solidFill>
                <a:srgbClr val="494F60"/>
              </a:solidFill>
              <a:cs typeface="Arial" charset="0"/>
            </a:endParaRPr>
          </a:p>
          <a:p>
            <a:pPr marL="819150" lvl="1" indent="-457200" algn="just">
              <a:buFont typeface="Arial" panose="020B0604020202020204" pitchFamily="34" charset="0"/>
              <a:buChar char="•"/>
              <a:defRPr/>
            </a:pPr>
            <a:r>
              <a:rPr lang="pt-PT" sz="2600" b="1" i="1" dirty="0">
                <a:solidFill>
                  <a:srgbClr val="494F60"/>
                </a:solidFill>
                <a:cs typeface="Arial" charset="0"/>
              </a:rPr>
              <a:t>Guerra e Outros c. Itália </a:t>
            </a:r>
            <a:r>
              <a:rPr lang="pt-PT" sz="2600" b="1" dirty="0">
                <a:solidFill>
                  <a:srgbClr val="494F60"/>
                </a:solidFill>
                <a:cs typeface="Arial" charset="0"/>
              </a:rPr>
              <a:t>(19 de fevereiro de 1998)</a:t>
            </a:r>
          </a:p>
          <a:p>
            <a:pPr marL="361950" lvl="1" algn="just">
              <a:defRPr/>
            </a:pPr>
            <a:r>
              <a:rPr lang="pt-PT" sz="2600" b="1" dirty="0">
                <a:solidFill>
                  <a:srgbClr val="494F60"/>
                </a:solidFill>
                <a:cs typeface="Arial" charset="0"/>
              </a:rPr>
              <a:t>Viver perto de uma fábrica de fertilizantes</a:t>
            </a:r>
          </a:p>
          <a:p>
            <a:pPr marL="361950" lvl="1" algn="just">
              <a:defRPr/>
            </a:pPr>
            <a:endParaRPr lang="pt-PT" sz="2600" b="1" dirty="0">
              <a:solidFill>
                <a:srgbClr val="494F60"/>
              </a:solidFill>
              <a:cs typeface="Arial" charset="0"/>
            </a:endParaRPr>
          </a:p>
          <a:p>
            <a:pPr marL="361950" lvl="1" algn="just">
              <a:defRPr/>
            </a:pPr>
            <a:r>
              <a:rPr lang="pt-PT" sz="2600" b="1" dirty="0">
                <a:solidFill>
                  <a:srgbClr val="494F60"/>
                </a:solidFill>
                <a:cs typeface="Arial" charset="0"/>
              </a:rPr>
              <a:t>Violação do artigo 8.º CEDH (Direito à vida privada, familiar e proteção do lar)</a:t>
            </a:r>
          </a:p>
          <a:p>
            <a:pPr marL="361950" lvl="1" algn="just">
              <a:defRPr/>
            </a:pPr>
            <a:r>
              <a:rPr lang="pt-PT" sz="2600" b="1" dirty="0">
                <a:solidFill>
                  <a:srgbClr val="494F60"/>
                </a:solidFill>
                <a:cs typeface="Arial" charset="0"/>
              </a:rPr>
              <a:t>Poluição grave prejudica a saúde e impede a fruição do lar e da vida familiar</a:t>
            </a:r>
          </a:p>
          <a:p>
            <a:pPr marL="361950" lvl="1" algn="just">
              <a:defRPr/>
            </a:pPr>
            <a:r>
              <a:rPr lang="pt-PT" sz="2600" b="1" dirty="0">
                <a:solidFill>
                  <a:srgbClr val="494F60"/>
                </a:solidFill>
                <a:cs typeface="Arial" charset="0"/>
              </a:rPr>
              <a:t>Falta de acesso à informação</a:t>
            </a:r>
          </a:p>
          <a:p>
            <a:pPr marL="361950" lvl="1" algn="just">
              <a:defRPr/>
            </a:pPr>
            <a:endParaRPr lang="pt-PT" sz="2600" b="1" dirty="0">
              <a:solidFill>
                <a:srgbClr val="494F60"/>
              </a:solidFill>
              <a:cs typeface="Arial" charset="0"/>
            </a:endParaRPr>
          </a:p>
          <a:p>
            <a:pPr marL="361950" lvl="1" algn="just">
              <a:defRPr/>
            </a:pPr>
            <a:r>
              <a:rPr lang="pt-PT" sz="2600" b="1" dirty="0">
                <a:solidFill>
                  <a:srgbClr val="494F60"/>
                </a:solidFill>
                <a:cs typeface="Arial" charset="0"/>
              </a:rPr>
              <a:t>Ver também: </a:t>
            </a:r>
            <a:r>
              <a:rPr lang="pt-PT" sz="2600" b="1" i="1" dirty="0" err="1">
                <a:solidFill>
                  <a:srgbClr val="494F60"/>
                </a:solidFill>
                <a:cs typeface="Arial" charset="0"/>
              </a:rPr>
              <a:t>Lopez</a:t>
            </a:r>
            <a:r>
              <a:rPr lang="pt-PT" sz="2600" b="1" i="1" dirty="0">
                <a:solidFill>
                  <a:srgbClr val="494F60"/>
                </a:solidFill>
                <a:cs typeface="Arial" charset="0"/>
              </a:rPr>
              <a:t> Ostra c. Itália</a:t>
            </a:r>
            <a:r>
              <a:rPr lang="pt-PT" sz="2600" b="1" dirty="0">
                <a:solidFill>
                  <a:srgbClr val="494F60"/>
                </a:solidFill>
                <a:cs typeface="Arial" charset="0"/>
              </a:rPr>
              <a:t> (poluição industrial); </a:t>
            </a:r>
            <a:r>
              <a:rPr lang="pt-PT" sz="2600" b="1" i="1" dirty="0" err="1">
                <a:solidFill>
                  <a:srgbClr val="494F60"/>
                </a:solidFill>
                <a:cs typeface="Arial" charset="0"/>
              </a:rPr>
              <a:t>Tatar</a:t>
            </a:r>
            <a:r>
              <a:rPr lang="pt-PT" sz="2600" b="1" i="1" dirty="0">
                <a:solidFill>
                  <a:srgbClr val="494F60"/>
                </a:solidFill>
                <a:cs typeface="Arial" charset="0"/>
              </a:rPr>
              <a:t> c. Roménia</a:t>
            </a:r>
            <a:r>
              <a:rPr lang="pt-PT" sz="2600" b="1" dirty="0">
                <a:solidFill>
                  <a:srgbClr val="494F60"/>
                </a:solidFill>
                <a:cs typeface="Arial" charset="0"/>
              </a:rPr>
              <a:t> (mina); </a:t>
            </a:r>
            <a:r>
              <a:rPr lang="pt-PT" sz="2600" b="1" i="1" dirty="0" err="1">
                <a:solidFill>
                  <a:srgbClr val="494F60"/>
                </a:solidFill>
                <a:cs typeface="Arial" charset="0"/>
              </a:rPr>
              <a:t>Giacomelli</a:t>
            </a:r>
            <a:r>
              <a:rPr lang="pt-PT" sz="2600" b="1" i="1" dirty="0">
                <a:solidFill>
                  <a:srgbClr val="494F60"/>
                </a:solidFill>
                <a:cs typeface="Arial" charset="0"/>
              </a:rPr>
              <a:t> c. Itália</a:t>
            </a:r>
            <a:r>
              <a:rPr lang="pt-PT" sz="2600" b="1" dirty="0">
                <a:solidFill>
                  <a:srgbClr val="494F60"/>
                </a:solidFill>
                <a:cs typeface="Arial" charset="0"/>
              </a:rPr>
              <a:t> (AIA)</a:t>
            </a:r>
            <a:endParaRPr lang="en-US" sz="2600" b="1" dirty="0">
              <a:solidFill>
                <a:srgbClr val="494F60"/>
              </a:solidFill>
              <a:cs typeface="Arial" charset="0"/>
            </a:endParaRPr>
          </a:p>
        </p:txBody>
      </p:sp>
      <p:cxnSp>
        <p:nvCxnSpPr>
          <p:cNvPr id="14" name="Straight Connector 13">
            <a:extLst>
              <a:ext uri="{FF2B5EF4-FFF2-40B4-BE49-F238E27FC236}">
                <a16:creationId xmlns:a16="http://schemas.microsoft.com/office/drawing/2014/main" id="{45ED5212-5B3B-4685-9481-9D1E4AD009F3}"/>
              </a:ext>
            </a:extLst>
          </p:cNvPr>
          <p:cNvCxnSpPr/>
          <p:nvPr/>
        </p:nvCxnSpPr>
        <p:spPr>
          <a:xfrm>
            <a:off x="1060450" y="2463800"/>
            <a:ext cx="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69B62F5E-9908-4524-BDE1-9DC973DCA33F}"/>
              </a:ext>
            </a:extLst>
          </p:cNvPr>
          <p:cNvSpPr/>
          <p:nvPr/>
        </p:nvSpPr>
        <p:spPr>
          <a:xfrm>
            <a:off x="0" y="0"/>
            <a:ext cx="10688638" cy="1397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3" name="Rectangle 22">
            <a:extLst>
              <a:ext uri="{FF2B5EF4-FFF2-40B4-BE49-F238E27FC236}">
                <a16:creationId xmlns:a16="http://schemas.microsoft.com/office/drawing/2014/main" id="{76005534-2381-4FB9-AFB3-3114F3C5BBF3}"/>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4" name="Rectangle 23">
            <a:extLst>
              <a:ext uri="{FF2B5EF4-FFF2-40B4-BE49-F238E27FC236}">
                <a16:creationId xmlns:a16="http://schemas.microsoft.com/office/drawing/2014/main" id="{C373E7B5-F0C0-4CA0-BC4C-170748A3CB9E}"/>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cxnSp>
        <p:nvCxnSpPr>
          <p:cNvPr id="11" name="Straight Connector 10">
            <a:extLst>
              <a:ext uri="{FF2B5EF4-FFF2-40B4-BE49-F238E27FC236}">
                <a16:creationId xmlns:a16="http://schemas.microsoft.com/office/drawing/2014/main" id="{CF106CF4-D276-4207-A90A-3E358C327A5B}"/>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A135ECE6-E447-40F7-A4F5-0F2662AB4848}"/>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74E1D26-6CBB-4DB9-A6D7-2F42063575C7}"/>
              </a:ext>
            </a:extLst>
          </p:cNvPr>
          <p:cNvCxnSpPr/>
          <p:nvPr/>
        </p:nvCxnSpPr>
        <p:spPr>
          <a:xfrm>
            <a:off x="3316288" y="7124700"/>
            <a:ext cx="681990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pic>
        <p:nvPicPr>
          <p:cNvPr id="12" name="Imagem 11">
            <a:extLst>
              <a:ext uri="{FF2B5EF4-FFF2-40B4-BE49-F238E27FC236}">
                <a16:creationId xmlns:a16="http://schemas.microsoft.com/office/drawing/2014/main" id="{C908CA27-05E5-4DCF-AEB7-E986D6BFF08B}"/>
              </a:ext>
            </a:extLst>
          </p:cNvPr>
          <p:cNvPicPr>
            <a:picLocks noChangeAspect="1"/>
          </p:cNvPicPr>
          <p:nvPr/>
        </p:nvPicPr>
        <p:blipFill>
          <a:blip r:embed="rId3"/>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663395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1060450" y="7124446"/>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316074" y="7124446"/>
            <a:ext cx="6819661"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a:cxnSpLocks/>
          </p:cNvCxnSpPr>
          <p:nvPr/>
        </p:nvCxnSpPr>
        <p:spPr>
          <a:xfrm flipV="1">
            <a:off x="1060450" y="2351314"/>
            <a:ext cx="637721" cy="1"/>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0" y="0"/>
            <a:ext cx="10688638" cy="1396378"/>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0" y="0"/>
            <a:ext cx="10688638" cy="13329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2000" b="1" dirty="0">
                <a:latin typeface="Arial" panose="020B0604020202020204" pitchFamily="34" charset="0"/>
                <a:cs typeface="Arial" panose="020B0604020202020204" pitchFamily="34" charset="0"/>
              </a:rPr>
              <a:t>ONE HEALTH – Direito</a:t>
            </a:r>
            <a:endParaRPr lang="pt-PT" sz="2400" b="1" dirty="0">
              <a:solidFill>
                <a:srgbClr val="00B050"/>
              </a:solidFill>
              <a:latin typeface="Arial" panose="020B0604020202020204" pitchFamily="34" charset="0"/>
              <a:cs typeface="Arial" panose="020B0604020202020204" pitchFamily="34" charset="0"/>
            </a:endParaRPr>
          </a:p>
          <a:p>
            <a:pPr algn="r"/>
            <a:r>
              <a:rPr lang="en-US" sz="2000" b="1" dirty="0">
                <a:latin typeface="Arial" panose="020B0604020202020204" pitchFamily="34" charset="0"/>
                <a:cs typeface="Arial" panose="020B0604020202020204" pitchFamily="34" charset="0"/>
              </a:rPr>
              <a:t>OONE HEALTH – Direito</a:t>
            </a:r>
          </a:p>
          <a:p>
            <a:pPr algn="r"/>
            <a:r>
              <a:rPr lang="en-US" sz="2000" b="1" dirty="0">
                <a:latin typeface="Arial" panose="020B0604020202020204" pitchFamily="34" charset="0"/>
                <a:cs typeface="Arial" panose="020B0604020202020204" pitchFamily="34" charset="0"/>
              </a:rPr>
              <a:t>NE HEALTH – Direito</a:t>
            </a:r>
            <a:endParaRPr lang="pt-PT" sz="2400" b="1" dirty="0">
              <a:solidFill>
                <a:srgbClr val="00B050"/>
              </a:solidFill>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A5E5195B-0AA6-4849-8CFF-3DD8FCF23B9C}"/>
              </a:ext>
            </a:extLst>
          </p:cNvPr>
          <p:cNvSpPr txBox="1"/>
          <p:nvPr/>
        </p:nvSpPr>
        <p:spPr>
          <a:xfrm>
            <a:off x="724395" y="2670010"/>
            <a:ext cx="6667780" cy="1486689"/>
          </a:xfrm>
          <a:prstGeom prst="rect">
            <a:avLst/>
          </a:prstGeom>
          <a:noFill/>
        </p:spPr>
        <p:txBody>
          <a:bodyPr wrap="square" rtlCol="0">
            <a:spAutoFit/>
          </a:bodyPr>
          <a:lstStyle/>
          <a:p>
            <a:pPr algn="just">
              <a:lnSpc>
                <a:spcPct val="150000"/>
              </a:lnSpc>
            </a:pPr>
            <a:r>
              <a:rPr lang="pt-PT" b="1" dirty="0">
                <a:latin typeface="+mj-lt"/>
                <a:cs typeface="Arial" panose="020B0604020202020204" pitchFamily="34" charset="0"/>
              </a:rPr>
              <a:t>A Corte Interamericana de Direitos Humanos e a Opinião Consultiva 23/2017</a:t>
            </a:r>
          </a:p>
          <a:p>
            <a:pPr algn="just">
              <a:lnSpc>
                <a:spcPct val="150000"/>
              </a:lnSpc>
            </a:pPr>
            <a:endParaRPr lang="pt-PT" b="1" dirty="0">
              <a:latin typeface="Arial" panose="020B0604020202020204" pitchFamily="34" charset="0"/>
              <a:cs typeface="Arial" panose="020B0604020202020204" pitchFamily="34" charset="0"/>
            </a:endParaRPr>
          </a:p>
        </p:txBody>
      </p:sp>
      <p:pic>
        <p:nvPicPr>
          <p:cNvPr id="3" name="Imagem 2">
            <a:extLst>
              <a:ext uri="{FF2B5EF4-FFF2-40B4-BE49-F238E27FC236}">
                <a16:creationId xmlns:a16="http://schemas.microsoft.com/office/drawing/2014/main" id="{1601242D-4799-B4AB-AA73-22A014E52F26}"/>
              </a:ext>
            </a:extLst>
          </p:cNvPr>
          <p:cNvPicPr>
            <a:picLocks noChangeAspect="1"/>
          </p:cNvPicPr>
          <p:nvPr/>
        </p:nvPicPr>
        <p:blipFill>
          <a:blip r:embed="rId2"/>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1561781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872D054-0657-49C7-9A3E-5CEE6E8B920A}"/>
              </a:ext>
            </a:extLst>
          </p:cNvPr>
          <p:cNvSpPr txBox="1"/>
          <p:nvPr/>
        </p:nvSpPr>
        <p:spPr>
          <a:xfrm>
            <a:off x="957263" y="1525589"/>
            <a:ext cx="9178925" cy="5940088"/>
          </a:xfrm>
          <a:prstGeom prst="rect">
            <a:avLst/>
          </a:prstGeom>
          <a:noFill/>
        </p:spPr>
        <p:txBody>
          <a:bodyPr>
            <a:spAutoFit/>
          </a:bodyPr>
          <a:lstStyle/>
          <a:p>
            <a:pPr marL="521437" lvl="1" indent="0" algn="just" defTabSz="521437" eaLnBrk="1" fontAlgn="auto" hangingPunct="1">
              <a:spcBef>
                <a:spcPts val="0"/>
              </a:spcBef>
              <a:spcAft>
                <a:spcPts val="0"/>
              </a:spcAft>
              <a:defRPr/>
            </a:pPr>
            <a:endParaRPr lang="pt-BR" sz="1600" b="1" dirty="0">
              <a:solidFill>
                <a:srgbClr val="494F60"/>
              </a:solidFill>
              <a:latin typeface="+mn-lt"/>
              <a:cs typeface="+mn-cs"/>
            </a:endParaRPr>
          </a:p>
          <a:p>
            <a:pPr marL="361950" lvl="1" algn="just">
              <a:defRPr/>
            </a:pPr>
            <a:r>
              <a:rPr lang="pt-PT" sz="2600" b="1" dirty="0">
                <a:solidFill>
                  <a:srgbClr val="494F60"/>
                </a:solidFill>
                <a:cs typeface="Arial" charset="0"/>
              </a:rPr>
              <a:t>Direitos Humanos – Tribunal Interamericano dos Direitos Humanos</a:t>
            </a:r>
          </a:p>
          <a:p>
            <a:pPr marL="819150" lvl="1" indent="-457200" algn="just">
              <a:buFont typeface="Arial" panose="020B0604020202020204" pitchFamily="34" charset="0"/>
              <a:buChar char="•"/>
              <a:defRPr/>
            </a:pPr>
            <a:endParaRPr lang="pt-PT" sz="2600" b="1" dirty="0">
              <a:solidFill>
                <a:srgbClr val="494F60"/>
              </a:solidFill>
              <a:cs typeface="Arial" charset="0"/>
            </a:endParaRPr>
          </a:p>
          <a:p>
            <a:pPr marL="819150" lvl="1" indent="-457200" algn="just">
              <a:buFont typeface="Arial" panose="020B0604020202020204" pitchFamily="34" charset="0"/>
              <a:buChar char="•"/>
              <a:defRPr/>
            </a:pPr>
            <a:r>
              <a:rPr lang="pt-PT" sz="2600" b="1" dirty="0" err="1">
                <a:solidFill>
                  <a:srgbClr val="494F60"/>
                </a:solidFill>
                <a:cs typeface="Arial" charset="0"/>
              </a:rPr>
              <a:t>Opinión</a:t>
            </a:r>
            <a:r>
              <a:rPr lang="pt-PT" sz="2600" b="1" dirty="0">
                <a:solidFill>
                  <a:srgbClr val="494F60"/>
                </a:solidFill>
                <a:cs typeface="Arial" charset="0"/>
              </a:rPr>
              <a:t> Consultiva OC-23/17, de 15 de Novembro de 2017, solicitada pela República da Colômbia – Meio ambiente e Direitos humanos</a:t>
            </a:r>
          </a:p>
          <a:p>
            <a:pPr marL="819150" lvl="1" indent="-457200" algn="just">
              <a:buFont typeface="Arial" panose="020B0604020202020204" pitchFamily="34" charset="0"/>
              <a:buChar char="•"/>
              <a:defRPr/>
            </a:pPr>
            <a:endParaRPr lang="pt-PT" sz="2600" b="1" dirty="0">
              <a:solidFill>
                <a:srgbClr val="494F60"/>
              </a:solidFill>
              <a:cs typeface="Arial" charset="0"/>
            </a:endParaRPr>
          </a:p>
          <a:p>
            <a:pPr marL="819150" lvl="1" indent="-457200" algn="just">
              <a:buFont typeface="Arial" panose="020B0604020202020204" pitchFamily="34" charset="0"/>
              <a:buChar char="•"/>
              <a:defRPr/>
            </a:pPr>
            <a:r>
              <a:rPr lang="pt-PT" sz="2600" b="1" dirty="0">
                <a:solidFill>
                  <a:srgbClr val="494F60"/>
                </a:solidFill>
                <a:cs typeface="Arial" charset="0"/>
              </a:rPr>
              <a:t>Obrigações do Estado em relação ao meio ambiente no âmbito da proteção e garantia dos direitos à vida e à integridade pessoal - interpretação e escopo dos artigos 4.1 e 5.1, em relação aos artigos 1.1 e 2 da Convenção Americana sobre Direitos Humanos</a:t>
            </a:r>
          </a:p>
          <a:p>
            <a:pPr marL="361950" lvl="1" algn="just">
              <a:defRPr/>
            </a:pPr>
            <a:endParaRPr lang="pt-PT" sz="2600" b="1" dirty="0">
              <a:solidFill>
                <a:srgbClr val="494F60"/>
              </a:solidFill>
              <a:cs typeface="Arial" charset="0"/>
            </a:endParaRPr>
          </a:p>
          <a:p>
            <a:pPr marL="542925" lvl="1" indent="-180975" algn="just">
              <a:buFont typeface="Arial" pitchFamily="34" charset="0"/>
              <a:buChar char="•"/>
              <a:defRPr/>
            </a:pPr>
            <a:endParaRPr lang="en-US" sz="2600" b="1" dirty="0">
              <a:solidFill>
                <a:srgbClr val="494F60"/>
              </a:solidFill>
              <a:cs typeface="Arial" charset="0"/>
            </a:endParaRPr>
          </a:p>
        </p:txBody>
      </p:sp>
      <p:cxnSp>
        <p:nvCxnSpPr>
          <p:cNvPr id="14" name="Straight Connector 13">
            <a:extLst>
              <a:ext uri="{FF2B5EF4-FFF2-40B4-BE49-F238E27FC236}">
                <a16:creationId xmlns:a16="http://schemas.microsoft.com/office/drawing/2014/main" id="{45ED5212-5B3B-4685-9481-9D1E4AD009F3}"/>
              </a:ext>
            </a:extLst>
          </p:cNvPr>
          <p:cNvCxnSpPr/>
          <p:nvPr/>
        </p:nvCxnSpPr>
        <p:spPr>
          <a:xfrm>
            <a:off x="1060450" y="2463800"/>
            <a:ext cx="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69B62F5E-9908-4524-BDE1-9DC973DCA33F}"/>
              </a:ext>
            </a:extLst>
          </p:cNvPr>
          <p:cNvSpPr/>
          <p:nvPr/>
        </p:nvSpPr>
        <p:spPr>
          <a:xfrm>
            <a:off x="0" y="0"/>
            <a:ext cx="10688638" cy="1397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3" name="Rectangle 22">
            <a:extLst>
              <a:ext uri="{FF2B5EF4-FFF2-40B4-BE49-F238E27FC236}">
                <a16:creationId xmlns:a16="http://schemas.microsoft.com/office/drawing/2014/main" id="{76005534-2381-4FB9-AFB3-3114F3C5BBF3}"/>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4" name="Rectangle 23">
            <a:extLst>
              <a:ext uri="{FF2B5EF4-FFF2-40B4-BE49-F238E27FC236}">
                <a16:creationId xmlns:a16="http://schemas.microsoft.com/office/drawing/2014/main" id="{C373E7B5-F0C0-4CA0-BC4C-170748A3CB9E}"/>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cxnSp>
        <p:nvCxnSpPr>
          <p:cNvPr id="11" name="Straight Connector 10">
            <a:extLst>
              <a:ext uri="{FF2B5EF4-FFF2-40B4-BE49-F238E27FC236}">
                <a16:creationId xmlns:a16="http://schemas.microsoft.com/office/drawing/2014/main" id="{CF106CF4-D276-4207-A90A-3E358C327A5B}"/>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A135ECE6-E447-40F7-A4F5-0F2662AB4848}"/>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74E1D26-6CBB-4DB9-A6D7-2F42063575C7}"/>
              </a:ext>
            </a:extLst>
          </p:cNvPr>
          <p:cNvCxnSpPr/>
          <p:nvPr/>
        </p:nvCxnSpPr>
        <p:spPr>
          <a:xfrm>
            <a:off x="3316288" y="7124700"/>
            <a:ext cx="681990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pic>
        <p:nvPicPr>
          <p:cNvPr id="12" name="Imagem 11">
            <a:extLst>
              <a:ext uri="{FF2B5EF4-FFF2-40B4-BE49-F238E27FC236}">
                <a16:creationId xmlns:a16="http://schemas.microsoft.com/office/drawing/2014/main" id="{54760E01-076B-43BF-8591-C525A6C01898}"/>
              </a:ext>
            </a:extLst>
          </p:cNvPr>
          <p:cNvPicPr>
            <a:picLocks noChangeAspect="1"/>
          </p:cNvPicPr>
          <p:nvPr/>
        </p:nvPicPr>
        <p:blipFill>
          <a:blip r:embed="rId3"/>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426203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1060450" y="7124446"/>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316074" y="7124446"/>
            <a:ext cx="6819661"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a:cxnSpLocks/>
          </p:cNvCxnSpPr>
          <p:nvPr/>
        </p:nvCxnSpPr>
        <p:spPr>
          <a:xfrm flipV="1">
            <a:off x="1060450" y="2351314"/>
            <a:ext cx="637721" cy="1"/>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0" y="0"/>
            <a:ext cx="10688638" cy="1396378"/>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0" y="0"/>
            <a:ext cx="10688638" cy="13329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2000" b="1" dirty="0">
                <a:latin typeface="Arial" panose="020B0604020202020204" pitchFamily="34" charset="0"/>
                <a:cs typeface="Arial" panose="020B0604020202020204" pitchFamily="34" charset="0"/>
              </a:rPr>
              <a:t>ONE HEALTH – Direito</a:t>
            </a:r>
            <a:endParaRPr lang="pt-PT" sz="2400" b="1" dirty="0">
              <a:solidFill>
                <a:srgbClr val="00B050"/>
              </a:solidFill>
              <a:latin typeface="Arial" panose="020B0604020202020204" pitchFamily="34" charset="0"/>
              <a:cs typeface="Arial" panose="020B0604020202020204" pitchFamily="34" charset="0"/>
            </a:endParaRPr>
          </a:p>
          <a:p>
            <a:pPr algn="r"/>
            <a:r>
              <a:rPr lang="en-US" sz="2000" b="1" dirty="0">
                <a:latin typeface="Arial" panose="020B0604020202020204" pitchFamily="34" charset="0"/>
                <a:cs typeface="Arial" panose="020B0604020202020204" pitchFamily="34" charset="0"/>
              </a:rPr>
              <a:t>OONE HEALTH – Direito</a:t>
            </a:r>
          </a:p>
          <a:p>
            <a:pPr algn="r"/>
            <a:r>
              <a:rPr lang="en-US" sz="2000" b="1" dirty="0">
                <a:latin typeface="Arial" panose="020B0604020202020204" pitchFamily="34" charset="0"/>
                <a:cs typeface="Arial" panose="020B0604020202020204" pitchFamily="34" charset="0"/>
              </a:rPr>
              <a:t>NE HEALTH – Direito</a:t>
            </a:r>
            <a:endParaRPr lang="pt-PT" sz="2400" b="1" dirty="0">
              <a:solidFill>
                <a:srgbClr val="00B050"/>
              </a:solidFill>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A5E5195B-0AA6-4849-8CFF-3DD8FCF23B9C}"/>
              </a:ext>
            </a:extLst>
          </p:cNvPr>
          <p:cNvSpPr txBox="1"/>
          <p:nvPr/>
        </p:nvSpPr>
        <p:spPr>
          <a:xfrm>
            <a:off x="626423" y="2294736"/>
            <a:ext cx="9845634" cy="4395178"/>
          </a:xfrm>
          <a:prstGeom prst="rect">
            <a:avLst/>
          </a:prstGeom>
          <a:noFill/>
        </p:spPr>
        <p:txBody>
          <a:bodyPr wrap="square" rtlCol="0">
            <a:spAutoFit/>
          </a:bodyPr>
          <a:lstStyle/>
          <a:p>
            <a:pPr algn="just">
              <a:lnSpc>
                <a:spcPct val="150000"/>
              </a:lnSpc>
            </a:pPr>
            <a:r>
              <a:rPr lang="pt-PT" b="1" dirty="0">
                <a:latin typeface="+mj-lt"/>
                <a:cs typeface="Arial" panose="020B0604020202020204" pitchFamily="34" charset="0"/>
              </a:rPr>
              <a:t>A Corte Interamericana de Direitos Humanos e a Opinião Consultiva 23/2017</a:t>
            </a:r>
          </a:p>
          <a:p>
            <a:pPr marL="342900" indent="-342900" algn="just">
              <a:lnSpc>
                <a:spcPct val="150000"/>
              </a:lnSpc>
              <a:buFont typeface="Wingdings" panose="05000000000000000000" pitchFamily="2" charset="2"/>
              <a:buChar char="§"/>
            </a:pPr>
            <a:r>
              <a:rPr lang="pt-PT" dirty="0">
                <a:latin typeface="+mj-lt"/>
                <a:cs typeface="Arial" panose="020B0604020202020204" pitchFamily="34" charset="0"/>
              </a:rPr>
              <a:t>A indivisibilidade de direitos humanos; a inter-relação entre os direitos humanos e o meio ambiente;</a:t>
            </a:r>
          </a:p>
          <a:p>
            <a:pPr marL="342900" indent="-342900" algn="just">
              <a:lnSpc>
                <a:spcPct val="150000"/>
              </a:lnSpc>
              <a:buFont typeface="Wingdings" panose="05000000000000000000" pitchFamily="2" charset="2"/>
              <a:buChar char="§"/>
            </a:pPr>
            <a:r>
              <a:rPr lang="pt-PT" dirty="0">
                <a:latin typeface="+mj-lt"/>
                <a:cs typeface="Arial" panose="020B0604020202020204" pitchFamily="34" charset="0"/>
              </a:rPr>
              <a:t>As obrigações estatais em matéria ambiental; a proteção do ambiente como bem autónomo; </a:t>
            </a:r>
          </a:p>
          <a:p>
            <a:pPr marL="342900" indent="-342900" algn="just">
              <a:lnSpc>
                <a:spcPct val="150000"/>
              </a:lnSpc>
              <a:buFont typeface="Wingdings" panose="05000000000000000000" pitchFamily="2" charset="2"/>
              <a:buChar char="§"/>
            </a:pPr>
            <a:r>
              <a:rPr lang="pt-PT" dirty="0">
                <a:latin typeface="+mj-lt"/>
                <a:cs typeface="Arial" panose="020B0604020202020204" pitchFamily="34" charset="0"/>
              </a:rPr>
              <a:t>As obrigações extraterritoriais;</a:t>
            </a:r>
          </a:p>
          <a:p>
            <a:pPr marL="342900" indent="-342900" algn="just">
              <a:lnSpc>
                <a:spcPct val="150000"/>
              </a:lnSpc>
              <a:buFont typeface="Wingdings" panose="05000000000000000000" pitchFamily="2" charset="2"/>
              <a:buChar char="§"/>
            </a:pPr>
            <a:r>
              <a:rPr lang="pt-PT" dirty="0">
                <a:latin typeface="+mj-lt"/>
                <a:cs typeface="Arial" panose="020B0604020202020204" pitchFamily="34" charset="0"/>
              </a:rPr>
              <a:t>A proteção do ambiente e a tutela do direito à vida e do direito à integridade pessoal (artigos 4.º e 5.º da Convenção Interamericana de Direitos Humanos</a:t>
            </a:r>
          </a:p>
          <a:p>
            <a:pPr algn="just">
              <a:lnSpc>
                <a:spcPct val="150000"/>
              </a:lnSpc>
            </a:pPr>
            <a:endParaRPr lang="pt-PT" dirty="0">
              <a:latin typeface="Arial" panose="020B0604020202020204" pitchFamily="34" charset="0"/>
              <a:cs typeface="Arial" panose="020B0604020202020204" pitchFamily="34" charset="0"/>
            </a:endParaRPr>
          </a:p>
        </p:txBody>
      </p:sp>
      <p:pic>
        <p:nvPicPr>
          <p:cNvPr id="3" name="Imagem 2">
            <a:extLst>
              <a:ext uri="{FF2B5EF4-FFF2-40B4-BE49-F238E27FC236}">
                <a16:creationId xmlns:a16="http://schemas.microsoft.com/office/drawing/2014/main" id="{985A42EF-58C4-41B5-C7E5-CBD1030A4EC0}"/>
              </a:ext>
            </a:extLst>
          </p:cNvPr>
          <p:cNvPicPr>
            <a:picLocks noChangeAspect="1"/>
          </p:cNvPicPr>
          <p:nvPr/>
        </p:nvPicPr>
        <p:blipFill>
          <a:blip r:embed="rId2"/>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2823580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1060450" y="7124446"/>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316074" y="7124446"/>
            <a:ext cx="6819661"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a:cxnSpLocks/>
          </p:cNvCxnSpPr>
          <p:nvPr/>
        </p:nvCxnSpPr>
        <p:spPr>
          <a:xfrm flipV="1">
            <a:off x="1060450" y="2351314"/>
            <a:ext cx="637721" cy="1"/>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0" y="0"/>
            <a:ext cx="10688638" cy="1396378"/>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0" y="0"/>
            <a:ext cx="10688638" cy="13329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2000" b="1" dirty="0">
                <a:latin typeface="Arial" panose="020B0604020202020204" pitchFamily="34" charset="0"/>
                <a:cs typeface="Arial" panose="020B0604020202020204" pitchFamily="34" charset="0"/>
              </a:rPr>
              <a:t>ONE HEALTH – Direito</a:t>
            </a:r>
            <a:endParaRPr lang="pt-PT" sz="2400" b="1" dirty="0">
              <a:solidFill>
                <a:srgbClr val="00B050"/>
              </a:solidFill>
              <a:latin typeface="Arial" panose="020B0604020202020204" pitchFamily="34" charset="0"/>
              <a:cs typeface="Arial" panose="020B0604020202020204" pitchFamily="34" charset="0"/>
            </a:endParaRPr>
          </a:p>
          <a:p>
            <a:pPr algn="r"/>
            <a:r>
              <a:rPr lang="en-US" sz="2000" b="1" dirty="0">
                <a:latin typeface="Arial" panose="020B0604020202020204" pitchFamily="34" charset="0"/>
                <a:cs typeface="Arial" panose="020B0604020202020204" pitchFamily="34" charset="0"/>
              </a:rPr>
              <a:t>OONE HEALTH – Direito</a:t>
            </a:r>
          </a:p>
          <a:p>
            <a:pPr algn="r"/>
            <a:r>
              <a:rPr lang="en-US" sz="2000" b="1" dirty="0">
                <a:latin typeface="Arial" panose="020B0604020202020204" pitchFamily="34" charset="0"/>
                <a:cs typeface="Arial" panose="020B0604020202020204" pitchFamily="34" charset="0"/>
              </a:rPr>
              <a:t>NE HEALTH – Direito</a:t>
            </a:r>
            <a:endParaRPr lang="pt-PT" sz="2400" b="1" dirty="0">
              <a:solidFill>
                <a:srgbClr val="00B050"/>
              </a:solidFill>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A5E5195B-0AA6-4849-8CFF-3DD8FCF23B9C}"/>
              </a:ext>
            </a:extLst>
          </p:cNvPr>
          <p:cNvSpPr txBox="1"/>
          <p:nvPr/>
        </p:nvSpPr>
        <p:spPr>
          <a:xfrm>
            <a:off x="626423" y="2294736"/>
            <a:ext cx="9845634" cy="4395178"/>
          </a:xfrm>
          <a:prstGeom prst="rect">
            <a:avLst/>
          </a:prstGeom>
          <a:noFill/>
        </p:spPr>
        <p:txBody>
          <a:bodyPr wrap="square" rtlCol="0">
            <a:spAutoFit/>
          </a:bodyPr>
          <a:lstStyle/>
          <a:p>
            <a:pPr algn="just">
              <a:lnSpc>
                <a:spcPct val="150000"/>
              </a:lnSpc>
            </a:pPr>
            <a:r>
              <a:rPr lang="pt-PT" b="1" dirty="0">
                <a:latin typeface="+mj-lt"/>
                <a:cs typeface="Arial" panose="020B0604020202020204" pitchFamily="34" charset="0"/>
              </a:rPr>
              <a:t>A Corte Interamericana de Direitos Humanos e a Opinião Consultiva 23/2017</a:t>
            </a:r>
          </a:p>
          <a:p>
            <a:pPr marL="342900" indent="-342900" algn="just">
              <a:lnSpc>
                <a:spcPct val="150000"/>
              </a:lnSpc>
              <a:buFont typeface="Wingdings" panose="05000000000000000000" pitchFamily="2" charset="2"/>
              <a:buChar char="§"/>
            </a:pPr>
            <a:r>
              <a:rPr lang="pt-PT" dirty="0">
                <a:latin typeface="+mj-lt"/>
                <a:cs typeface="Arial" panose="020B0604020202020204" pitchFamily="34" charset="0"/>
              </a:rPr>
              <a:t>A obrigação de prevenção;</a:t>
            </a:r>
          </a:p>
          <a:p>
            <a:pPr marL="342900" indent="-342900" algn="just">
              <a:lnSpc>
                <a:spcPct val="150000"/>
              </a:lnSpc>
              <a:buFont typeface="Wingdings" panose="05000000000000000000" pitchFamily="2" charset="2"/>
              <a:buChar char="§"/>
            </a:pPr>
            <a:endParaRPr lang="pt-PT" dirty="0">
              <a:latin typeface="+mj-lt"/>
              <a:cs typeface="Arial" panose="020B0604020202020204" pitchFamily="34" charset="0"/>
            </a:endParaRPr>
          </a:p>
          <a:p>
            <a:pPr marL="342900" indent="-342900" algn="just">
              <a:lnSpc>
                <a:spcPct val="150000"/>
              </a:lnSpc>
              <a:buFont typeface="Wingdings" panose="05000000000000000000" pitchFamily="2" charset="2"/>
              <a:buChar char="§"/>
            </a:pPr>
            <a:r>
              <a:rPr lang="pt-PT" dirty="0">
                <a:latin typeface="+mj-lt"/>
                <a:cs typeface="Arial" panose="020B0604020202020204" pitchFamily="34" charset="0"/>
              </a:rPr>
              <a:t>O princípio da precaução;</a:t>
            </a:r>
          </a:p>
          <a:p>
            <a:pPr marL="342900" indent="-342900" algn="just">
              <a:lnSpc>
                <a:spcPct val="150000"/>
              </a:lnSpc>
              <a:buFont typeface="Wingdings" panose="05000000000000000000" pitchFamily="2" charset="2"/>
              <a:buChar char="§"/>
            </a:pPr>
            <a:endParaRPr lang="pt-PT" dirty="0">
              <a:latin typeface="+mj-lt"/>
              <a:cs typeface="Arial" panose="020B0604020202020204" pitchFamily="34" charset="0"/>
            </a:endParaRPr>
          </a:p>
          <a:p>
            <a:pPr marL="342900" indent="-342900" algn="just">
              <a:lnSpc>
                <a:spcPct val="150000"/>
              </a:lnSpc>
              <a:buFont typeface="Wingdings" panose="05000000000000000000" pitchFamily="2" charset="2"/>
              <a:buChar char="§"/>
            </a:pPr>
            <a:r>
              <a:rPr lang="pt-PT" dirty="0">
                <a:latin typeface="+mj-lt"/>
                <a:cs typeface="Arial" panose="020B0604020202020204" pitchFamily="34" charset="0"/>
              </a:rPr>
              <a:t>A obrigação de cooperação;</a:t>
            </a:r>
          </a:p>
          <a:p>
            <a:pPr marL="342900" indent="-342900" algn="just">
              <a:lnSpc>
                <a:spcPct val="150000"/>
              </a:lnSpc>
              <a:buFont typeface="Wingdings" panose="05000000000000000000" pitchFamily="2" charset="2"/>
              <a:buChar char="§"/>
            </a:pPr>
            <a:endParaRPr lang="pt-PT" dirty="0">
              <a:latin typeface="+mj-lt"/>
              <a:cs typeface="Arial" panose="020B0604020202020204" pitchFamily="34" charset="0"/>
            </a:endParaRPr>
          </a:p>
          <a:p>
            <a:pPr marL="342900" indent="-342900" algn="just">
              <a:lnSpc>
                <a:spcPct val="150000"/>
              </a:lnSpc>
              <a:buFont typeface="Wingdings" panose="05000000000000000000" pitchFamily="2" charset="2"/>
              <a:buChar char="§"/>
            </a:pPr>
            <a:r>
              <a:rPr lang="pt-PT" dirty="0">
                <a:latin typeface="+mj-lt"/>
                <a:cs typeface="Arial" panose="020B0604020202020204" pitchFamily="34" charset="0"/>
              </a:rPr>
              <a:t>As obrigações procedimentais.</a:t>
            </a:r>
          </a:p>
          <a:p>
            <a:pPr algn="just">
              <a:lnSpc>
                <a:spcPct val="150000"/>
              </a:lnSpc>
            </a:pPr>
            <a:endParaRPr lang="pt-PT" dirty="0">
              <a:latin typeface="Arial" panose="020B0604020202020204" pitchFamily="34" charset="0"/>
              <a:cs typeface="Arial" panose="020B0604020202020204" pitchFamily="34" charset="0"/>
            </a:endParaRPr>
          </a:p>
        </p:txBody>
      </p:sp>
      <p:pic>
        <p:nvPicPr>
          <p:cNvPr id="2" name="Imagem 1">
            <a:extLst>
              <a:ext uri="{FF2B5EF4-FFF2-40B4-BE49-F238E27FC236}">
                <a16:creationId xmlns:a16="http://schemas.microsoft.com/office/drawing/2014/main" id="{21DEC5A2-61BC-BF52-F162-A9B721914CAD}"/>
              </a:ext>
            </a:extLst>
          </p:cNvPr>
          <p:cNvPicPr>
            <a:picLocks noChangeAspect="1"/>
          </p:cNvPicPr>
          <p:nvPr/>
        </p:nvPicPr>
        <p:blipFill>
          <a:blip r:embed="rId2"/>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1932853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1060450" y="7124446"/>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316074" y="7124446"/>
            <a:ext cx="6819661"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a:cxnSpLocks/>
          </p:cNvCxnSpPr>
          <p:nvPr/>
        </p:nvCxnSpPr>
        <p:spPr>
          <a:xfrm flipV="1">
            <a:off x="1060450" y="2351314"/>
            <a:ext cx="637721" cy="1"/>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0" y="0"/>
            <a:ext cx="10688638" cy="1396378"/>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0" y="0"/>
            <a:ext cx="10688638" cy="13329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2000" b="1" dirty="0">
                <a:latin typeface="Arial" panose="020B0604020202020204" pitchFamily="34" charset="0"/>
                <a:cs typeface="Arial" panose="020B0604020202020204" pitchFamily="34" charset="0"/>
              </a:rPr>
              <a:t>ONE HEALTH – Direito</a:t>
            </a:r>
            <a:endParaRPr lang="pt-PT" sz="2400" b="1" dirty="0">
              <a:solidFill>
                <a:srgbClr val="00B050"/>
              </a:solidFill>
              <a:latin typeface="Arial" panose="020B0604020202020204" pitchFamily="34" charset="0"/>
              <a:cs typeface="Arial" panose="020B0604020202020204" pitchFamily="34" charset="0"/>
            </a:endParaRPr>
          </a:p>
          <a:p>
            <a:pPr algn="r"/>
            <a:r>
              <a:rPr lang="en-US" sz="2000" b="1" dirty="0">
                <a:latin typeface="Arial" panose="020B0604020202020204" pitchFamily="34" charset="0"/>
                <a:cs typeface="Arial" panose="020B0604020202020204" pitchFamily="34" charset="0"/>
              </a:rPr>
              <a:t>OONE HEALTH – Direito</a:t>
            </a:r>
          </a:p>
          <a:p>
            <a:pPr algn="r"/>
            <a:r>
              <a:rPr lang="en-US" sz="2000" b="1" dirty="0">
                <a:latin typeface="Arial" panose="020B0604020202020204" pitchFamily="34" charset="0"/>
                <a:cs typeface="Arial" panose="020B0604020202020204" pitchFamily="34" charset="0"/>
              </a:rPr>
              <a:t>NE HEALTH – Direito</a:t>
            </a:r>
            <a:endParaRPr lang="pt-PT" sz="2400" b="1" dirty="0">
              <a:solidFill>
                <a:srgbClr val="00B050"/>
              </a:solidFill>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A5E5195B-0AA6-4849-8CFF-3DD8FCF23B9C}"/>
              </a:ext>
            </a:extLst>
          </p:cNvPr>
          <p:cNvSpPr txBox="1"/>
          <p:nvPr/>
        </p:nvSpPr>
        <p:spPr>
          <a:xfrm>
            <a:off x="626423" y="2294736"/>
            <a:ext cx="9845634" cy="3425681"/>
          </a:xfrm>
          <a:prstGeom prst="rect">
            <a:avLst/>
          </a:prstGeom>
          <a:noFill/>
        </p:spPr>
        <p:txBody>
          <a:bodyPr wrap="square" rtlCol="0">
            <a:spAutoFit/>
          </a:bodyPr>
          <a:lstStyle/>
          <a:p>
            <a:pPr algn="just">
              <a:lnSpc>
                <a:spcPct val="150000"/>
              </a:lnSpc>
            </a:pPr>
            <a:r>
              <a:rPr lang="pt-PT" b="1" dirty="0">
                <a:latin typeface="+mj-lt"/>
                <a:cs typeface="Arial" panose="020B0604020202020204" pitchFamily="34" charset="0"/>
              </a:rPr>
              <a:t>A Corte Interamericana de Direitos Humanos e a Opinião Consultiva 23/2017</a:t>
            </a:r>
          </a:p>
          <a:p>
            <a:pPr marL="342900" indent="-342900" algn="just">
              <a:lnSpc>
                <a:spcPct val="150000"/>
              </a:lnSpc>
              <a:buFont typeface="Wingdings" panose="05000000000000000000" pitchFamily="2" charset="2"/>
              <a:buChar char="§"/>
            </a:pPr>
            <a:r>
              <a:rPr lang="pt-PT" b="1" dirty="0">
                <a:latin typeface="+mj-lt"/>
                <a:cs typeface="Arial" panose="020B0604020202020204" pitchFamily="34" charset="0"/>
              </a:rPr>
              <a:t>A obrigação de prevenção</a:t>
            </a:r>
          </a:p>
          <a:p>
            <a:pPr marL="864337" lvl="1" indent="-342900" algn="just">
              <a:lnSpc>
                <a:spcPct val="150000"/>
              </a:lnSpc>
              <a:buFont typeface="Wingdings" panose="05000000000000000000" pitchFamily="2" charset="2"/>
              <a:buChar char="§"/>
            </a:pPr>
            <a:r>
              <a:rPr lang="pt-PT" dirty="0">
                <a:latin typeface="+mj-lt"/>
                <a:cs typeface="Arial" panose="020B0604020202020204" pitchFamily="34" charset="0"/>
              </a:rPr>
              <a:t>Dever de regulação;</a:t>
            </a:r>
          </a:p>
          <a:p>
            <a:pPr marL="864337" lvl="1" indent="-342900" algn="just">
              <a:lnSpc>
                <a:spcPct val="150000"/>
              </a:lnSpc>
              <a:buFont typeface="Wingdings" panose="05000000000000000000" pitchFamily="2" charset="2"/>
              <a:buChar char="§"/>
            </a:pPr>
            <a:r>
              <a:rPr lang="pt-PT" dirty="0">
                <a:latin typeface="+mj-lt"/>
                <a:cs typeface="Arial" panose="020B0604020202020204" pitchFamily="34" charset="0"/>
              </a:rPr>
              <a:t>Deveres de supervisão e de fiscalização;</a:t>
            </a:r>
          </a:p>
          <a:p>
            <a:pPr marL="864337" lvl="1" indent="-342900" algn="just">
              <a:lnSpc>
                <a:spcPct val="150000"/>
              </a:lnSpc>
              <a:buFont typeface="Wingdings" panose="05000000000000000000" pitchFamily="2" charset="2"/>
              <a:buChar char="§"/>
            </a:pPr>
            <a:r>
              <a:rPr lang="pt-PT" dirty="0">
                <a:latin typeface="+mj-lt"/>
                <a:cs typeface="Arial" panose="020B0604020202020204" pitchFamily="34" charset="0"/>
              </a:rPr>
              <a:t>Dever de requerer e de aprovar estudos de impacto ambiental;</a:t>
            </a:r>
          </a:p>
          <a:p>
            <a:pPr marL="864337" lvl="1" indent="-342900" algn="just">
              <a:lnSpc>
                <a:spcPct val="150000"/>
              </a:lnSpc>
              <a:buFont typeface="Wingdings" panose="05000000000000000000" pitchFamily="2" charset="2"/>
              <a:buChar char="§"/>
            </a:pPr>
            <a:r>
              <a:rPr lang="pt-PT" dirty="0">
                <a:latin typeface="+mj-lt"/>
                <a:cs typeface="Arial" panose="020B0604020202020204" pitchFamily="34" charset="0"/>
              </a:rPr>
              <a:t>Dever de estabelecer um plano de contingência</a:t>
            </a:r>
          </a:p>
          <a:p>
            <a:pPr marL="864337" lvl="1" indent="-342900" algn="just">
              <a:lnSpc>
                <a:spcPct val="150000"/>
              </a:lnSpc>
              <a:buFont typeface="Wingdings" panose="05000000000000000000" pitchFamily="2" charset="2"/>
              <a:buChar char="§"/>
            </a:pPr>
            <a:r>
              <a:rPr lang="pt-PT" dirty="0">
                <a:latin typeface="+mj-lt"/>
                <a:cs typeface="Arial" panose="020B0604020202020204" pitchFamily="34" charset="0"/>
              </a:rPr>
              <a:t>Dever de mitigação os casos de ocorrência de dano ambiental.</a:t>
            </a:r>
          </a:p>
        </p:txBody>
      </p:sp>
      <p:pic>
        <p:nvPicPr>
          <p:cNvPr id="2" name="Imagem 1">
            <a:extLst>
              <a:ext uri="{FF2B5EF4-FFF2-40B4-BE49-F238E27FC236}">
                <a16:creationId xmlns:a16="http://schemas.microsoft.com/office/drawing/2014/main" id="{DCFC754F-E086-2A40-3693-91488D40DACA}"/>
              </a:ext>
            </a:extLst>
          </p:cNvPr>
          <p:cNvPicPr>
            <a:picLocks noChangeAspect="1"/>
          </p:cNvPicPr>
          <p:nvPr/>
        </p:nvPicPr>
        <p:blipFill>
          <a:blip r:embed="rId2"/>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1270123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1060450" y="7124446"/>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316074" y="7124446"/>
            <a:ext cx="6819661"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a:cxnSpLocks/>
          </p:cNvCxnSpPr>
          <p:nvPr/>
        </p:nvCxnSpPr>
        <p:spPr>
          <a:xfrm flipV="1">
            <a:off x="1060450" y="2351314"/>
            <a:ext cx="637721" cy="1"/>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0" y="0"/>
            <a:ext cx="10688638" cy="1396378"/>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0" y="0"/>
            <a:ext cx="10688638" cy="13329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2000" b="1" dirty="0">
                <a:latin typeface="Arial" panose="020B0604020202020204" pitchFamily="34" charset="0"/>
                <a:cs typeface="Arial" panose="020B0604020202020204" pitchFamily="34" charset="0"/>
              </a:rPr>
              <a:t>ONE HEALTH – Direito</a:t>
            </a:r>
            <a:endParaRPr lang="pt-PT" sz="2400" b="1" dirty="0">
              <a:solidFill>
                <a:srgbClr val="00B050"/>
              </a:solidFill>
              <a:latin typeface="Arial" panose="020B0604020202020204" pitchFamily="34" charset="0"/>
              <a:cs typeface="Arial" panose="020B0604020202020204" pitchFamily="34" charset="0"/>
            </a:endParaRPr>
          </a:p>
          <a:p>
            <a:pPr algn="r"/>
            <a:r>
              <a:rPr lang="en-US" sz="2000" b="1" dirty="0">
                <a:latin typeface="Arial" panose="020B0604020202020204" pitchFamily="34" charset="0"/>
                <a:cs typeface="Arial" panose="020B0604020202020204" pitchFamily="34" charset="0"/>
              </a:rPr>
              <a:t>OONE HEALTH – Direito</a:t>
            </a:r>
          </a:p>
          <a:p>
            <a:pPr algn="r"/>
            <a:r>
              <a:rPr lang="en-US" sz="2000" b="1" dirty="0">
                <a:latin typeface="Arial" panose="020B0604020202020204" pitchFamily="34" charset="0"/>
                <a:cs typeface="Arial" panose="020B0604020202020204" pitchFamily="34" charset="0"/>
              </a:rPr>
              <a:t>NE HEALTH – Direito</a:t>
            </a:r>
            <a:endParaRPr lang="pt-PT" sz="2400" b="1" dirty="0">
              <a:solidFill>
                <a:srgbClr val="00B050"/>
              </a:solidFill>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A5E5195B-0AA6-4849-8CFF-3DD8FCF23B9C}"/>
              </a:ext>
            </a:extLst>
          </p:cNvPr>
          <p:cNvSpPr txBox="1"/>
          <p:nvPr/>
        </p:nvSpPr>
        <p:spPr>
          <a:xfrm>
            <a:off x="626423" y="2294736"/>
            <a:ext cx="9845634" cy="2940933"/>
          </a:xfrm>
          <a:prstGeom prst="rect">
            <a:avLst/>
          </a:prstGeom>
          <a:noFill/>
        </p:spPr>
        <p:txBody>
          <a:bodyPr wrap="square" rtlCol="0">
            <a:spAutoFit/>
          </a:bodyPr>
          <a:lstStyle/>
          <a:p>
            <a:pPr algn="just">
              <a:lnSpc>
                <a:spcPct val="150000"/>
              </a:lnSpc>
            </a:pPr>
            <a:r>
              <a:rPr lang="pt-PT" b="1" dirty="0">
                <a:latin typeface="+mj-lt"/>
                <a:cs typeface="Arial" panose="020B0604020202020204" pitchFamily="34" charset="0"/>
              </a:rPr>
              <a:t>A Corte Interamericana de Direitos Humanos e a Opinião Consultiva 23/2017</a:t>
            </a:r>
          </a:p>
          <a:p>
            <a:pPr marL="342900" indent="-342900" algn="just">
              <a:lnSpc>
                <a:spcPct val="150000"/>
              </a:lnSpc>
              <a:buFont typeface="Wingdings" panose="05000000000000000000" pitchFamily="2" charset="2"/>
              <a:buChar char="§"/>
            </a:pPr>
            <a:r>
              <a:rPr lang="pt-PT" b="1" dirty="0">
                <a:latin typeface="+mj-lt"/>
                <a:cs typeface="Arial" panose="020B0604020202020204" pitchFamily="34" charset="0"/>
              </a:rPr>
              <a:t>Princípio da precaução</a:t>
            </a:r>
          </a:p>
          <a:p>
            <a:pPr marL="864337" lvl="1" indent="-342900" algn="just">
              <a:lnSpc>
                <a:spcPct val="150000"/>
              </a:lnSpc>
              <a:buFont typeface="Wingdings" panose="05000000000000000000" pitchFamily="2" charset="2"/>
              <a:buChar char="§"/>
            </a:pPr>
            <a:r>
              <a:rPr lang="pt-PT" dirty="0">
                <a:latin typeface="+mj-lt"/>
                <a:cs typeface="Arial" panose="020B0604020202020204" pitchFamily="34" charset="0"/>
              </a:rPr>
              <a:t>Dever de atuação quando haja indicadores plausíveis da possível ocorrência de dano ambiental, dever de atuação «em frente a possíveis danos graves ou irreversíveis  ao meio ambiente, ainda em ausência de certeza científica» (Cf. conclusão 6).</a:t>
            </a:r>
          </a:p>
        </p:txBody>
      </p:sp>
      <p:pic>
        <p:nvPicPr>
          <p:cNvPr id="2" name="Imagem 1">
            <a:extLst>
              <a:ext uri="{FF2B5EF4-FFF2-40B4-BE49-F238E27FC236}">
                <a16:creationId xmlns:a16="http://schemas.microsoft.com/office/drawing/2014/main" id="{BB4C9F3E-8113-BD2F-D32F-8F0DA5A300C9}"/>
              </a:ext>
            </a:extLst>
          </p:cNvPr>
          <p:cNvPicPr>
            <a:picLocks noChangeAspect="1"/>
          </p:cNvPicPr>
          <p:nvPr/>
        </p:nvPicPr>
        <p:blipFill>
          <a:blip r:embed="rId2"/>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4021314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1060450" y="7124446"/>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316074" y="7124446"/>
            <a:ext cx="6819661"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a:cxnSpLocks/>
          </p:cNvCxnSpPr>
          <p:nvPr/>
        </p:nvCxnSpPr>
        <p:spPr>
          <a:xfrm flipV="1">
            <a:off x="1060450" y="2351314"/>
            <a:ext cx="637721" cy="1"/>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0" y="0"/>
            <a:ext cx="10688638" cy="1396378"/>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0" y="0"/>
            <a:ext cx="10688638" cy="13329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2000" b="1" dirty="0">
                <a:latin typeface="Arial" panose="020B0604020202020204" pitchFamily="34" charset="0"/>
                <a:cs typeface="Arial" panose="020B0604020202020204" pitchFamily="34" charset="0"/>
              </a:rPr>
              <a:t>ONE HEALTH – Direito</a:t>
            </a:r>
            <a:endParaRPr lang="pt-PT" sz="2400" b="1" dirty="0">
              <a:solidFill>
                <a:srgbClr val="00B050"/>
              </a:solidFill>
              <a:latin typeface="Arial" panose="020B0604020202020204" pitchFamily="34" charset="0"/>
              <a:cs typeface="Arial" panose="020B0604020202020204" pitchFamily="34" charset="0"/>
            </a:endParaRPr>
          </a:p>
          <a:p>
            <a:pPr algn="r"/>
            <a:r>
              <a:rPr lang="en-US" sz="2000" b="1" dirty="0">
                <a:latin typeface="Arial" panose="020B0604020202020204" pitchFamily="34" charset="0"/>
                <a:cs typeface="Arial" panose="020B0604020202020204" pitchFamily="34" charset="0"/>
              </a:rPr>
              <a:t>OONE HEALTH – Direito</a:t>
            </a:r>
          </a:p>
          <a:p>
            <a:pPr algn="r"/>
            <a:r>
              <a:rPr lang="en-US" sz="2000" b="1" dirty="0">
                <a:latin typeface="Arial" panose="020B0604020202020204" pitchFamily="34" charset="0"/>
                <a:cs typeface="Arial" panose="020B0604020202020204" pitchFamily="34" charset="0"/>
              </a:rPr>
              <a:t>NE HEALTH – Direito</a:t>
            </a:r>
            <a:endParaRPr lang="pt-PT" sz="2400" b="1" dirty="0">
              <a:solidFill>
                <a:srgbClr val="00B050"/>
              </a:solidFill>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A5E5195B-0AA6-4849-8CFF-3DD8FCF23B9C}"/>
              </a:ext>
            </a:extLst>
          </p:cNvPr>
          <p:cNvSpPr txBox="1"/>
          <p:nvPr/>
        </p:nvSpPr>
        <p:spPr>
          <a:xfrm>
            <a:off x="626423" y="2294736"/>
            <a:ext cx="9845634" cy="3425681"/>
          </a:xfrm>
          <a:prstGeom prst="rect">
            <a:avLst/>
          </a:prstGeom>
          <a:noFill/>
        </p:spPr>
        <p:txBody>
          <a:bodyPr wrap="square" rtlCol="0">
            <a:spAutoFit/>
          </a:bodyPr>
          <a:lstStyle/>
          <a:p>
            <a:pPr algn="just">
              <a:lnSpc>
                <a:spcPct val="150000"/>
              </a:lnSpc>
            </a:pPr>
            <a:r>
              <a:rPr lang="pt-PT" b="1" dirty="0">
                <a:latin typeface="+mj-lt"/>
                <a:cs typeface="Arial" panose="020B0604020202020204" pitchFamily="34" charset="0"/>
              </a:rPr>
              <a:t>A Corte Interamericana de Direitos Humanos e a Opinião Consultiva 23/2017</a:t>
            </a:r>
          </a:p>
          <a:p>
            <a:pPr marL="342900" indent="-342900" algn="just">
              <a:lnSpc>
                <a:spcPct val="150000"/>
              </a:lnSpc>
              <a:buFont typeface="Wingdings" panose="05000000000000000000" pitchFamily="2" charset="2"/>
              <a:buChar char="§"/>
            </a:pPr>
            <a:r>
              <a:rPr lang="pt-PT" b="1" dirty="0">
                <a:latin typeface="+mj-lt"/>
                <a:cs typeface="Arial" panose="020B0604020202020204" pitchFamily="34" charset="0"/>
              </a:rPr>
              <a:t>A obrigação de cooperação </a:t>
            </a:r>
          </a:p>
          <a:p>
            <a:pPr marL="864337" lvl="1" indent="-342900" algn="just">
              <a:lnSpc>
                <a:spcPct val="150000"/>
              </a:lnSpc>
              <a:buFont typeface="Wingdings" panose="05000000000000000000" pitchFamily="2" charset="2"/>
              <a:buChar char="§"/>
            </a:pPr>
            <a:r>
              <a:rPr lang="pt-PT" dirty="0">
                <a:latin typeface="+mj-lt"/>
                <a:cs typeface="Arial" panose="020B0604020202020204" pitchFamily="34" charset="0"/>
              </a:rPr>
              <a:t>Dever de notificação os Estados potencialmente afetados;</a:t>
            </a:r>
          </a:p>
          <a:p>
            <a:pPr marL="864337" lvl="1" indent="-342900" algn="just">
              <a:lnSpc>
                <a:spcPct val="150000"/>
              </a:lnSpc>
              <a:buFont typeface="Wingdings" panose="05000000000000000000" pitchFamily="2" charset="2"/>
              <a:buChar char="§"/>
            </a:pPr>
            <a:r>
              <a:rPr lang="pt-PT" dirty="0">
                <a:latin typeface="+mj-lt"/>
                <a:cs typeface="Arial" panose="020B0604020202020204" pitchFamily="34" charset="0"/>
              </a:rPr>
              <a:t>Dever de consultar e de negociar com os Estados potencialmente afetados por danos transfronteiriços;</a:t>
            </a:r>
          </a:p>
          <a:p>
            <a:pPr marL="864337" lvl="1" indent="-342900" algn="just">
              <a:lnSpc>
                <a:spcPct val="150000"/>
              </a:lnSpc>
              <a:buFont typeface="Wingdings" panose="05000000000000000000" pitchFamily="2" charset="2"/>
              <a:buChar char="§"/>
            </a:pPr>
            <a:r>
              <a:rPr lang="pt-PT" dirty="0">
                <a:latin typeface="+mj-lt"/>
                <a:cs typeface="Arial" panose="020B0604020202020204" pitchFamily="34" charset="0"/>
              </a:rPr>
              <a:t>Intercâmbio de informação.</a:t>
            </a:r>
          </a:p>
          <a:p>
            <a:pPr marL="864337" lvl="1" indent="-342900" algn="just">
              <a:lnSpc>
                <a:spcPct val="150000"/>
              </a:lnSpc>
              <a:buFont typeface="Wingdings" panose="05000000000000000000" pitchFamily="2" charset="2"/>
              <a:buChar char="§"/>
            </a:pPr>
            <a:endParaRPr lang="pt-PT" dirty="0">
              <a:latin typeface="Arial" panose="020B0604020202020204" pitchFamily="34" charset="0"/>
              <a:cs typeface="Arial" panose="020B0604020202020204" pitchFamily="34" charset="0"/>
            </a:endParaRPr>
          </a:p>
        </p:txBody>
      </p:sp>
      <p:pic>
        <p:nvPicPr>
          <p:cNvPr id="2" name="Imagem 1">
            <a:extLst>
              <a:ext uri="{FF2B5EF4-FFF2-40B4-BE49-F238E27FC236}">
                <a16:creationId xmlns:a16="http://schemas.microsoft.com/office/drawing/2014/main" id="{447E38E3-CE62-FA0E-BD06-90EC8EE1998C}"/>
              </a:ext>
            </a:extLst>
          </p:cNvPr>
          <p:cNvPicPr>
            <a:picLocks noChangeAspect="1"/>
          </p:cNvPicPr>
          <p:nvPr/>
        </p:nvPicPr>
        <p:blipFill>
          <a:blip r:embed="rId2"/>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2622492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1060450" y="7124446"/>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316074" y="7124446"/>
            <a:ext cx="6819661"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a:cxnSpLocks/>
          </p:cNvCxnSpPr>
          <p:nvPr/>
        </p:nvCxnSpPr>
        <p:spPr>
          <a:xfrm flipV="1">
            <a:off x="1060450" y="2351314"/>
            <a:ext cx="637721" cy="1"/>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0" y="0"/>
            <a:ext cx="10688638" cy="1396378"/>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0" y="0"/>
            <a:ext cx="10688638" cy="13329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2000" b="1" dirty="0">
                <a:latin typeface="Arial" panose="020B0604020202020204" pitchFamily="34" charset="0"/>
                <a:cs typeface="Arial" panose="020B0604020202020204" pitchFamily="34" charset="0"/>
              </a:rPr>
              <a:t>ONE HEALTH – Direito</a:t>
            </a:r>
            <a:endParaRPr lang="pt-PT" sz="2400" b="1" dirty="0">
              <a:solidFill>
                <a:srgbClr val="00B050"/>
              </a:solidFill>
              <a:latin typeface="Arial" panose="020B0604020202020204" pitchFamily="34" charset="0"/>
              <a:cs typeface="Arial" panose="020B0604020202020204" pitchFamily="34" charset="0"/>
            </a:endParaRPr>
          </a:p>
          <a:p>
            <a:pPr algn="r"/>
            <a:r>
              <a:rPr lang="en-US" sz="2000" b="1" dirty="0">
                <a:latin typeface="Arial" panose="020B0604020202020204" pitchFamily="34" charset="0"/>
                <a:cs typeface="Arial" panose="020B0604020202020204" pitchFamily="34" charset="0"/>
              </a:rPr>
              <a:t>OONE HEALTH – Direito</a:t>
            </a:r>
          </a:p>
          <a:p>
            <a:pPr algn="r"/>
            <a:r>
              <a:rPr lang="en-US" sz="2000" b="1" dirty="0">
                <a:latin typeface="Arial" panose="020B0604020202020204" pitchFamily="34" charset="0"/>
                <a:cs typeface="Arial" panose="020B0604020202020204" pitchFamily="34" charset="0"/>
              </a:rPr>
              <a:t>NE HEALTH – Direito</a:t>
            </a:r>
            <a:endParaRPr lang="pt-PT" sz="2400" b="1" dirty="0">
              <a:solidFill>
                <a:srgbClr val="00B050"/>
              </a:solidFill>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A5E5195B-0AA6-4849-8CFF-3DD8FCF23B9C}"/>
              </a:ext>
            </a:extLst>
          </p:cNvPr>
          <p:cNvSpPr txBox="1"/>
          <p:nvPr/>
        </p:nvSpPr>
        <p:spPr>
          <a:xfrm>
            <a:off x="626423" y="2294736"/>
            <a:ext cx="9845634" cy="3910429"/>
          </a:xfrm>
          <a:prstGeom prst="rect">
            <a:avLst/>
          </a:prstGeom>
          <a:noFill/>
        </p:spPr>
        <p:txBody>
          <a:bodyPr wrap="square" rtlCol="0">
            <a:spAutoFit/>
          </a:bodyPr>
          <a:lstStyle/>
          <a:p>
            <a:pPr algn="just">
              <a:lnSpc>
                <a:spcPct val="150000"/>
              </a:lnSpc>
            </a:pPr>
            <a:r>
              <a:rPr lang="pt-PT" b="1" dirty="0">
                <a:latin typeface="+mj-lt"/>
                <a:cs typeface="Arial" panose="020B0604020202020204" pitchFamily="34" charset="0"/>
              </a:rPr>
              <a:t>A Corte Interamericana de Direitos Humanos e a Opinião Consultiva 23/2017</a:t>
            </a:r>
          </a:p>
          <a:p>
            <a:pPr marL="342900" indent="-342900" algn="just">
              <a:lnSpc>
                <a:spcPct val="150000"/>
              </a:lnSpc>
              <a:buFont typeface="Wingdings" panose="05000000000000000000" pitchFamily="2" charset="2"/>
              <a:buChar char="§"/>
            </a:pPr>
            <a:r>
              <a:rPr lang="pt-PT" b="1" dirty="0">
                <a:latin typeface="+mj-lt"/>
                <a:cs typeface="Arial" panose="020B0604020202020204" pitchFamily="34" charset="0"/>
              </a:rPr>
              <a:t>As obrigações procedimentais</a:t>
            </a:r>
          </a:p>
          <a:p>
            <a:pPr marL="864337" lvl="1" indent="-342900" algn="just">
              <a:lnSpc>
                <a:spcPct val="150000"/>
              </a:lnSpc>
              <a:buFont typeface="Wingdings" panose="05000000000000000000" pitchFamily="2" charset="2"/>
              <a:buChar char="§"/>
            </a:pPr>
            <a:r>
              <a:rPr lang="pt-PT" dirty="0">
                <a:latin typeface="+mj-lt"/>
                <a:cs typeface="Arial" panose="020B0604020202020204" pitchFamily="34" charset="0"/>
              </a:rPr>
              <a:t>Dever de garantir o acesso à informação;</a:t>
            </a:r>
          </a:p>
          <a:p>
            <a:pPr marL="864337" lvl="1" indent="-342900" algn="just">
              <a:lnSpc>
                <a:spcPct val="150000"/>
              </a:lnSpc>
              <a:buFont typeface="Wingdings" panose="05000000000000000000" pitchFamily="2" charset="2"/>
              <a:buChar char="§"/>
            </a:pPr>
            <a:r>
              <a:rPr lang="pt-PT" dirty="0">
                <a:latin typeface="+mj-lt"/>
                <a:cs typeface="Arial" panose="020B0604020202020204" pitchFamily="34" charset="0"/>
              </a:rPr>
              <a:t>Dever de garantir a participação pública na tomada de decisões e políticas que podem afetar o ambiente</a:t>
            </a:r>
          </a:p>
          <a:p>
            <a:pPr lvl="1" algn="just">
              <a:lnSpc>
                <a:spcPct val="150000"/>
              </a:lnSpc>
            </a:pPr>
            <a:endParaRPr lang="pt-PT" dirty="0">
              <a:latin typeface="+mj-lt"/>
              <a:cs typeface="Arial" panose="020B0604020202020204" pitchFamily="34" charset="0"/>
            </a:endParaRPr>
          </a:p>
          <a:p>
            <a:pPr marL="358775" lvl="1" indent="-358775" algn="just">
              <a:lnSpc>
                <a:spcPct val="150000"/>
              </a:lnSpc>
              <a:buFont typeface="Wingdings" panose="05000000000000000000" pitchFamily="2" charset="2"/>
              <a:buChar char="§"/>
            </a:pPr>
            <a:r>
              <a:rPr lang="pt-PT" dirty="0">
                <a:latin typeface="+mj-lt"/>
                <a:cs typeface="Arial" panose="020B0604020202020204" pitchFamily="34" charset="0"/>
              </a:rPr>
              <a:t>O dever de garantir o </a:t>
            </a:r>
            <a:r>
              <a:rPr lang="pt-PT" b="1" dirty="0">
                <a:latin typeface="+mj-lt"/>
                <a:cs typeface="Arial" panose="020B0604020202020204" pitchFamily="34" charset="0"/>
              </a:rPr>
              <a:t>acesso à justiça </a:t>
            </a:r>
            <a:r>
              <a:rPr lang="pt-PT" dirty="0">
                <a:latin typeface="+mj-lt"/>
                <a:cs typeface="Arial" panose="020B0604020202020204" pitchFamily="34" charset="0"/>
              </a:rPr>
              <a:t>em caso de danos transfronteiriços</a:t>
            </a:r>
          </a:p>
          <a:p>
            <a:pPr marL="358775" lvl="1" indent="-358775" algn="just">
              <a:lnSpc>
                <a:spcPct val="150000"/>
              </a:lnSpc>
              <a:buFont typeface="Wingdings" panose="05000000000000000000" pitchFamily="2" charset="2"/>
              <a:buChar char="§"/>
            </a:pPr>
            <a:endParaRPr lang="pt-PT" dirty="0">
              <a:latin typeface="Arial" panose="020B0604020202020204" pitchFamily="34" charset="0"/>
              <a:cs typeface="Arial" panose="020B0604020202020204" pitchFamily="34" charset="0"/>
            </a:endParaRPr>
          </a:p>
        </p:txBody>
      </p:sp>
      <p:pic>
        <p:nvPicPr>
          <p:cNvPr id="2" name="Imagem 1">
            <a:extLst>
              <a:ext uri="{FF2B5EF4-FFF2-40B4-BE49-F238E27FC236}">
                <a16:creationId xmlns:a16="http://schemas.microsoft.com/office/drawing/2014/main" id="{76AE632D-B40D-3CD3-39DD-9AC3525776DB}"/>
              </a:ext>
            </a:extLst>
          </p:cNvPr>
          <p:cNvPicPr>
            <a:picLocks noChangeAspect="1"/>
          </p:cNvPicPr>
          <p:nvPr/>
        </p:nvPicPr>
        <p:blipFill>
          <a:blip r:embed="rId2"/>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635177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1060450" y="7124446"/>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316074" y="7124446"/>
            <a:ext cx="6819661"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0" y="0"/>
            <a:ext cx="10688638" cy="1396378"/>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0" y="0"/>
            <a:ext cx="10688638" cy="13329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2000" b="1" dirty="0">
                <a:latin typeface="Arial" panose="020B0604020202020204" pitchFamily="34" charset="0"/>
                <a:cs typeface="Arial" panose="020B0604020202020204" pitchFamily="34" charset="0"/>
              </a:rPr>
              <a:t>ONE HEALTH – Direito</a:t>
            </a:r>
            <a:endParaRPr lang="pt-PT" sz="2400" b="1" dirty="0">
              <a:solidFill>
                <a:srgbClr val="00B050"/>
              </a:solidFill>
              <a:latin typeface="Arial" panose="020B0604020202020204" pitchFamily="34" charset="0"/>
              <a:cs typeface="Arial" panose="020B0604020202020204" pitchFamily="34" charset="0"/>
            </a:endParaRPr>
          </a:p>
          <a:p>
            <a:pPr algn="r"/>
            <a:r>
              <a:rPr lang="en-US" sz="2000" b="1" dirty="0">
                <a:latin typeface="Arial" panose="020B0604020202020204" pitchFamily="34" charset="0"/>
                <a:cs typeface="Arial" panose="020B0604020202020204" pitchFamily="34" charset="0"/>
              </a:rPr>
              <a:t>OONE HEALTH – Direito</a:t>
            </a:r>
          </a:p>
          <a:p>
            <a:pPr algn="r"/>
            <a:r>
              <a:rPr lang="en-US" sz="2000" b="1" dirty="0">
                <a:latin typeface="Arial" panose="020B0604020202020204" pitchFamily="34" charset="0"/>
                <a:cs typeface="Arial" panose="020B0604020202020204" pitchFamily="34" charset="0"/>
              </a:rPr>
              <a:t>NE HEALTH – Direito</a:t>
            </a:r>
            <a:endParaRPr lang="pt-PT" sz="2400" b="1" dirty="0">
              <a:solidFill>
                <a:srgbClr val="00B050"/>
              </a:solidFill>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A5E5195B-0AA6-4849-8CFF-3DD8FCF23B9C}"/>
              </a:ext>
            </a:extLst>
          </p:cNvPr>
          <p:cNvSpPr txBox="1"/>
          <p:nvPr/>
        </p:nvSpPr>
        <p:spPr>
          <a:xfrm>
            <a:off x="174171" y="1524996"/>
            <a:ext cx="10297885" cy="5745288"/>
          </a:xfrm>
          <a:prstGeom prst="rect">
            <a:avLst/>
          </a:prstGeom>
          <a:noFill/>
        </p:spPr>
        <p:txBody>
          <a:bodyPr wrap="square" rtlCol="0">
            <a:spAutoFit/>
          </a:bodyPr>
          <a:lstStyle/>
          <a:p>
            <a:pPr algn="just">
              <a:lnSpc>
                <a:spcPct val="150000"/>
              </a:lnSpc>
            </a:pPr>
            <a:r>
              <a:rPr lang="pt-PT" b="1" dirty="0">
                <a:latin typeface="Arial" panose="020B0604020202020204" pitchFamily="34" charset="0"/>
                <a:cs typeface="Arial" panose="020B0604020202020204" pitchFamily="34" charset="0"/>
              </a:rPr>
              <a:t>A Corte Interamericana de Direitos Humanos e a Opinião Consultiva 23/2017</a:t>
            </a:r>
          </a:p>
          <a:p>
            <a:pPr algn="just"/>
            <a:r>
              <a:rPr lang="pt-PT" sz="1800" b="0" i="0" u="none" strike="noStrike" baseline="0" dirty="0">
                <a:latin typeface="TimesNewRomanPSMT"/>
              </a:rPr>
              <a:t>«Da análise do conteúdo da Opinião Consultiva 23/2017 da Corte Interamericana de Direitos Humanos foram observadas significativas inovações acerca da proteção do direito ao meio ambiente no âmbito internacional, até então tratado timidamente na jurisprudência daquela Corte.</a:t>
            </a:r>
          </a:p>
          <a:p>
            <a:pPr algn="just"/>
            <a:r>
              <a:rPr lang="pt-PT" sz="1800" b="0" i="0" u="none" strike="noStrike" baseline="0" dirty="0">
                <a:latin typeface="TimesNewRomanPSMT"/>
              </a:rPr>
              <a:t>Além do reconhecimento da inter-relação entre o direito ao meio ambiente sadio e os demais direitos humanos, e da necessidade de sua proteção indireta já levada a efeito no âmbito da Corte e da Comissão Interamericana de Direitos Humanos, na Opinião Consultiva em análise ficou consignado, de maneira inédita, o direito ao meio ambiente saudável como direito autônomo, e não somente por sua conexão com uma utilidade para o ser humano ou pelos efeitos da degradação ambiental aos direitos das pessoas.</a:t>
            </a:r>
          </a:p>
          <a:p>
            <a:pPr algn="just"/>
            <a:r>
              <a:rPr lang="pt-PT" sz="1800" b="0" i="0" u="none" strike="noStrike" baseline="0" dirty="0">
                <a:latin typeface="TimesNewRomanPSMT"/>
              </a:rPr>
              <a:t>Ficou estabelecida, ainda, a ampliação da jurisdição dos Estados para além de seu espaço territorial no que diz respeito às obrigações relativas aos direitos humanos e, especificamente quanto ao meio ambiente, já que muitos impactos ambientais envolvem danos transfronteiriços. Também foram estabelecidas as obrigações decorrentes do dever de evitar danos ambientais dentro ou fora dos territórios dos Estados.</a:t>
            </a:r>
          </a:p>
          <a:p>
            <a:pPr algn="just"/>
            <a:r>
              <a:rPr lang="pt-PT" sz="1800" b="0" i="0" u="none" strike="noStrike" baseline="0" dirty="0">
                <a:latin typeface="TimesNewRomanPSMT"/>
              </a:rPr>
              <a:t>Cuida-se, portanto, de conteúdo inovador e conceitos paradigmáticos quanto à tutela mais efetiva do meio ambiente, não somente para a jurisprudência do Sistema Interamericano de Direitos Humanos quanto para o desenvolvimento do Direito Internacional contemporâneo».</a:t>
            </a:r>
          </a:p>
          <a:p>
            <a:pPr algn="just"/>
            <a:r>
              <a:rPr lang="pt-PT" sz="1800" dirty="0">
                <a:latin typeface="TimesNewRomanPSMT"/>
                <a:cs typeface="Arial" panose="020B0604020202020204" pitchFamily="34" charset="0"/>
              </a:rPr>
              <a:t>(Cf. </a:t>
            </a:r>
            <a:r>
              <a:rPr lang="pt-PT" sz="1800" cap="small" dirty="0">
                <a:latin typeface="TimesNewRomanPSMT"/>
                <a:cs typeface="Arial" panose="020B0604020202020204" pitchFamily="34" charset="0"/>
              </a:rPr>
              <a:t>Carla Amado Gomes, Josiane </a:t>
            </a:r>
            <a:r>
              <a:rPr lang="pt-PT" sz="1800" cap="small" dirty="0" err="1">
                <a:latin typeface="TimesNewRomanPSMT"/>
                <a:cs typeface="Arial" panose="020B0604020202020204" pitchFamily="34" charset="0"/>
              </a:rPr>
              <a:t>Schramm</a:t>
            </a:r>
            <a:r>
              <a:rPr lang="pt-PT" sz="1800" cap="small" dirty="0">
                <a:latin typeface="TimesNewRomanPSMT"/>
                <a:cs typeface="Arial" panose="020B0604020202020204" pitchFamily="34" charset="0"/>
              </a:rPr>
              <a:t> da Silva</a:t>
            </a:r>
            <a:r>
              <a:rPr lang="pt-PT" sz="1800" dirty="0">
                <a:latin typeface="TimesNewRomanPSMT"/>
                <a:cs typeface="Arial" panose="020B0604020202020204" pitchFamily="34" charset="0"/>
              </a:rPr>
              <a:t> e </a:t>
            </a:r>
            <a:r>
              <a:rPr lang="pt-PT" sz="1800" cap="small" dirty="0">
                <a:latin typeface="TimesNewRomanPSMT"/>
                <a:cs typeface="Arial" panose="020B0604020202020204" pitchFamily="34" charset="0"/>
              </a:rPr>
              <a:t>Valter Moura do Carmo</a:t>
            </a:r>
            <a:r>
              <a:rPr lang="pt-PT" sz="1800" dirty="0">
                <a:latin typeface="TimesNewRomanPSMT"/>
                <a:cs typeface="Arial" panose="020B0604020202020204" pitchFamily="34" charset="0"/>
              </a:rPr>
              <a:t>, “Opinião Consultiva 23/2017 da Corte Interamericana de Direitos Humanos e as inovações”, </a:t>
            </a:r>
            <a:r>
              <a:rPr lang="pt-PT" sz="1800" i="1" dirty="0">
                <a:latin typeface="TimesNewRomanPSMT"/>
                <a:cs typeface="Arial" panose="020B0604020202020204" pitchFamily="34" charset="0"/>
              </a:rPr>
              <a:t>in</a:t>
            </a:r>
            <a:r>
              <a:rPr lang="pt-PT" sz="1800" i="1" dirty="0">
                <a:latin typeface="Times New Roman" panose="02020603050405020304" pitchFamily="18" charset="0"/>
                <a:cs typeface="Times New Roman" panose="02020603050405020304" pitchFamily="18" charset="0"/>
              </a:rPr>
              <a:t> </a:t>
            </a:r>
            <a:r>
              <a:rPr lang="pt-PT" sz="1800" i="1" dirty="0">
                <a:latin typeface="TimesNewRomanPSMT"/>
              </a:rPr>
              <a:t>Veredas do Direito, Belo Horizonte,  v.17  n.38  p.11-39  Maio/Agosto de 2020</a:t>
            </a:r>
            <a:r>
              <a:rPr lang="pt-PT" sz="1800" dirty="0">
                <a:latin typeface="TimesNewRomanPSMT"/>
              </a:rPr>
              <a:t>, p. 35). </a:t>
            </a:r>
          </a:p>
        </p:txBody>
      </p:sp>
      <p:pic>
        <p:nvPicPr>
          <p:cNvPr id="2" name="Imagem 1">
            <a:extLst>
              <a:ext uri="{FF2B5EF4-FFF2-40B4-BE49-F238E27FC236}">
                <a16:creationId xmlns:a16="http://schemas.microsoft.com/office/drawing/2014/main" id="{779BC4CE-A044-2D84-A45A-B4B0046529EF}"/>
              </a:ext>
            </a:extLst>
          </p:cNvPr>
          <p:cNvPicPr>
            <a:picLocks noChangeAspect="1"/>
          </p:cNvPicPr>
          <p:nvPr/>
        </p:nvPicPr>
        <p:blipFill>
          <a:blip r:embed="rId2"/>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1923861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872D054-0657-49C7-9A3E-5CEE6E8B920A}"/>
              </a:ext>
            </a:extLst>
          </p:cNvPr>
          <p:cNvSpPr txBox="1"/>
          <p:nvPr/>
        </p:nvSpPr>
        <p:spPr>
          <a:xfrm>
            <a:off x="776287" y="1525589"/>
            <a:ext cx="9178925" cy="4955203"/>
          </a:xfrm>
          <a:prstGeom prst="rect">
            <a:avLst/>
          </a:prstGeom>
          <a:noFill/>
        </p:spPr>
        <p:txBody>
          <a:bodyPr>
            <a:spAutoFit/>
          </a:bodyPr>
          <a:lstStyle/>
          <a:p>
            <a:pPr marL="521437" lvl="1" indent="0" algn="just" defTabSz="521437" eaLnBrk="1" fontAlgn="auto" hangingPunct="1">
              <a:spcBef>
                <a:spcPts val="0"/>
              </a:spcBef>
              <a:spcAft>
                <a:spcPts val="0"/>
              </a:spcAft>
              <a:defRPr/>
            </a:pPr>
            <a:endParaRPr lang="pt-BR" sz="1600" b="1" dirty="0">
              <a:solidFill>
                <a:srgbClr val="494F60"/>
              </a:solidFill>
              <a:latin typeface="+mn-lt"/>
              <a:cs typeface="+mn-cs"/>
            </a:endParaRPr>
          </a:p>
          <a:p>
            <a:pPr marL="361950" lvl="1" algn="just">
              <a:lnSpc>
                <a:spcPct val="150000"/>
              </a:lnSpc>
              <a:spcAft>
                <a:spcPts val="600"/>
              </a:spcAft>
              <a:defRPr/>
            </a:pPr>
            <a:r>
              <a:rPr lang="pt-PT" sz="2600" b="1" dirty="0">
                <a:solidFill>
                  <a:srgbClr val="494F60"/>
                </a:solidFill>
                <a:cs typeface="Arial" charset="0"/>
              </a:rPr>
              <a:t>Ligação aos Direitos Humanos:</a:t>
            </a:r>
          </a:p>
          <a:p>
            <a:pPr marL="361950" lvl="1" algn="just">
              <a:lnSpc>
                <a:spcPct val="150000"/>
              </a:lnSpc>
              <a:spcAft>
                <a:spcPts val="600"/>
              </a:spcAft>
              <a:defRPr/>
            </a:pPr>
            <a:endParaRPr lang="pt-PT" sz="1200" b="1" dirty="0">
              <a:solidFill>
                <a:srgbClr val="494F60"/>
              </a:solidFill>
              <a:cs typeface="Arial" charset="0"/>
            </a:endParaRPr>
          </a:p>
          <a:p>
            <a:pPr marL="819150" lvl="1" indent="-457200" algn="just">
              <a:spcAft>
                <a:spcPts val="600"/>
              </a:spcAft>
              <a:buFont typeface="Arial" panose="020B0604020202020204" pitchFamily="34" charset="0"/>
              <a:buChar char="•"/>
              <a:defRPr/>
            </a:pPr>
            <a:r>
              <a:rPr lang="pt-PT" sz="2600" b="1" dirty="0">
                <a:solidFill>
                  <a:srgbClr val="494F60"/>
                </a:solidFill>
                <a:cs typeface="Arial" charset="0"/>
              </a:rPr>
              <a:t>A proteção do ambiente e a indivisibilidade dos direitos humanos</a:t>
            </a:r>
          </a:p>
          <a:p>
            <a:pPr marL="819150" lvl="1" indent="-457200" algn="just">
              <a:spcAft>
                <a:spcPts val="600"/>
              </a:spcAft>
              <a:buFont typeface="Arial" panose="020B0604020202020204" pitchFamily="34" charset="0"/>
              <a:buChar char="•"/>
              <a:defRPr/>
            </a:pPr>
            <a:r>
              <a:rPr lang="pt-PT" sz="2600" b="1" dirty="0">
                <a:solidFill>
                  <a:srgbClr val="494F60"/>
                </a:solidFill>
                <a:cs typeface="Arial" charset="0"/>
              </a:rPr>
              <a:t>Tribunal Europeu dos Direitos Humanos:</a:t>
            </a:r>
          </a:p>
          <a:p>
            <a:pPr marL="1340586" lvl="2" indent="-457200" algn="just">
              <a:spcAft>
                <a:spcPts val="600"/>
              </a:spcAft>
              <a:buFont typeface="Courier New" panose="02070309020205020404" pitchFamily="49" charset="0"/>
              <a:buChar char="o"/>
              <a:defRPr/>
            </a:pPr>
            <a:r>
              <a:rPr lang="pt-PT" sz="2600" b="1" dirty="0">
                <a:solidFill>
                  <a:srgbClr val="494F60"/>
                </a:solidFill>
                <a:cs typeface="Arial" charset="0"/>
              </a:rPr>
              <a:t>Resulta do direito à vida (dever do Estado de proteger)</a:t>
            </a:r>
          </a:p>
          <a:p>
            <a:pPr marL="1340586" lvl="2" indent="-457200" algn="just">
              <a:spcAft>
                <a:spcPts val="600"/>
              </a:spcAft>
              <a:buFont typeface="Courier New" panose="02070309020205020404" pitchFamily="49" charset="0"/>
              <a:buChar char="o"/>
              <a:defRPr/>
            </a:pPr>
            <a:r>
              <a:rPr lang="pt-PT" sz="2600" b="1" dirty="0">
                <a:solidFill>
                  <a:srgbClr val="494F60"/>
                </a:solidFill>
                <a:cs typeface="Arial" charset="0"/>
              </a:rPr>
              <a:t>Ou do direito à vida privada, familiar e proteção do lar Povos indígenas </a:t>
            </a:r>
          </a:p>
          <a:p>
            <a:pPr marL="819150" lvl="1" indent="-457200" algn="just">
              <a:spcAft>
                <a:spcPts val="600"/>
              </a:spcAft>
              <a:buFont typeface="Arial" panose="020B0604020202020204" pitchFamily="34" charset="0"/>
              <a:buChar char="•"/>
              <a:defRPr/>
            </a:pPr>
            <a:r>
              <a:rPr lang="pt-PT" sz="2600" b="1" dirty="0">
                <a:solidFill>
                  <a:srgbClr val="494F60"/>
                </a:solidFill>
                <a:cs typeface="Arial" charset="0"/>
              </a:rPr>
              <a:t>“</a:t>
            </a:r>
            <a:r>
              <a:rPr lang="pt-PT" sz="2600" b="1" dirty="0" err="1">
                <a:solidFill>
                  <a:srgbClr val="494F60"/>
                </a:solidFill>
                <a:cs typeface="Arial" charset="0"/>
              </a:rPr>
              <a:t>Ecologização</a:t>
            </a:r>
            <a:r>
              <a:rPr lang="pt-PT" sz="2600" b="1" dirty="0">
                <a:solidFill>
                  <a:srgbClr val="494F60"/>
                </a:solidFill>
                <a:cs typeface="Arial" charset="0"/>
              </a:rPr>
              <a:t>” dos Direitos Humanos</a:t>
            </a:r>
            <a:endParaRPr lang="en-GB" sz="2600" b="1" dirty="0">
              <a:solidFill>
                <a:srgbClr val="494F60"/>
              </a:solidFill>
              <a:cs typeface="Arial" charset="0"/>
            </a:endParaRPr>
          </a:p>
          <a:p>
            <a:pPr marL="542925" lvl="1" indent="-180975" algn="just">
              <a:buFont typeface="Arial" pitchFamily="34" charset="0"/>
              <a:buChar char="•"/>
              <a:defRPr/>
            </a:pPr>
            <a:endParaRPr lang="en-US" sz="2600" b="1" dirty="0">
              <a:solidFill>
                <a:srgbClr val="494F60"/>
              </a:solidFill>
              <a:cs typeface="Arial" charset="0"/>
            </a:endParaRPr>
          </a:p>
        </p:txBody>
      </p:sp>
      <p:cxnSp>
        <p:nvCxnSpPr>
          <p:cNvPr id="14" name="Straight Connector 13">
            <a:extLst>
              <a:ext uri="{FF2B5EF4-FFF2-40B4-BE49-F238E27FC236}">
                <a16:creationId xmlns:a16="http://schemas.microsoft.com/office/drawing/2014/main" id="{45ED5212-5B3B-4685-9481-9D1E4AD009F3}"/>
              </a:ext>
            </a:extLst>
          </p:cNvPr>
          <p:cNvCxnSpPr/>
          <p:nvPr/>
        </p:nvCxnSpPr>
        <p:spPr>
          <a:xfrm>
            <a:off x="1060450" y="2463800"/>
            <a:ext cx="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69B62F5E-9908-4524-BDE1-9DC973DCA33F}"/>
              </a:ext>
            </a:extLst>
          </p:cNvPr>
          <p:cNvSpPr/>
          <p:nvPr/>
        </p:nvSpPr>
        <p:spPr>
          <a:xfrm>
            <a:off x="0" y="0"/>
            <a:ext cx="10688638" cy="1397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3" name="Rectangle 22">
            <a:extLst>
              <a:ext uri="{FF2B5EF4-FFF2-40B4-BE49-F238E27FC236}">
                <a16:creationId xmlns:a16="http://schemas.microsoft.com/office/drawing/2014/main" id="{76005534-2381-4FB9-AFB3-3114F3C5BBF3}"/>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4" name="Rectangle 23">
            <a:extLst>
              <a:ext uri="{FF2B5EF4-FFF2-40B4-BE49-F238E27FC236}">
                <a16:creationId xmlns:a16="http://schemas.microsoft.com/office/drawing/2014/main" id="{C373E7B5-F0C0-4CA0-BC4C-170748A3CB9E}"/>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cxnSp>
        <p:nvCxnSpPr>
          <p:cNvPr id="11" name="Straight Connector 10">
            <a:extLst>
              <a:ext uri="{FF2B5EF4-FFF2-40B4-BE49-F238E27FC236}">
                <a16:creationId xmlns:a16="http://schemas.microsoft.com/office/drawing/2014/main" id="{CF106CF4-D276-4207-A90A-3E358C327A5B}"/>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A135ECE6-E447-40F7-A4F5-0F2662AB4848}"/>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74E1D26-6CBB-4DB9-A6D7-2F42063575C7}"/>
              </a:ext>
            </a:extLst>
          </p:cNvPr>
          <p:cNvCxnSpPr/>
          <p:nvPr/>
        </p:nvCxnSpPr>
        <p:spPr>
          <a:xfrm>
            <a:off x="3316288" y="7124700"/>
            <a:ext cx="681990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pic>
        <p:nvPicPr>
          <p:cNvPr id="12" name="Imagem 11">
            <a:extLst>
              <a:ext uri="{FF2B5EF4-FFF2-40B4-BE49-F238E27FC236}">
                <a16:creationId xmlns:a16="http://schemas.microsoft.com/office/drawing/2014/main" id="{F0EE931C-52AB-4A6A-9BB7-0B04C947CDCA}"/>
              </a:ext>
            </a:extLst>
          </p:cNvPr>
          <p:cNvPicPr>
            <a:picLocks noChangeAspect="1"/>
          </p:cNvPicPr>
          <p:nvPr/>
        </p:nvPicPr>
        <p:blipFill>
          <a:blip r:embed="rId3"/>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2031317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872D054-0657-49C7-9A3E-5CEE6E8B920A}"/>
              </a:ext>
            </a:extLst>
          </p:cNvPr>
          <p:cNvSpPr txBox="1"/>
          <p:nvPr/>
        </p:nvSpPr>
        <p:spPr>
          <a:xfrm>
            <a:off x="696687" y="1525589"/>
            <a:ext cx="9439502" cy="5539978"/>
          </a:xfrm>
          <a:prstGeom prst="rect">
            <a:avLst/>
          </a:prstGeom>
          <a:noFill/>
        </p:spPr>
        <p:txBody>
          <a:bodyPr wrap="square">
            <a:spAutoFit/>
          </a:bodyPr>
          <a:lstStyle/>
          <a:p>
            <a:pPr marL="521437" lvl="1" indent="0" algn="just" defTabSz="521437" eaLnBrk="1" fontAlgn="auto" hangingPunct="1">
              <a:spcBef>
                <a:spcPts val="0"/>
              </a:spcBef>
              <a:spcAft>
                <a:spcPts val="0"/>
              </a:spcAft>
              <a:defRPr/>
            </a:pPr>
            <a:endParaRPr lang="pt-BR" sz="1600" b="1" dirty="0">
              <a:solidFill>
                <a:srgbClr val="494F60"/>
              </a:solidFill>
              <a:latin typeface="+mn-lt"/>
              <a:cs typeface="+mn-cs"/>
            </a:endParaRPr>
          </a:p>
          <a:p>
            <a:pPr marL="819150" lvl="1" indent="-457200" algn="just">
              <a:buFont typeface="Arial" panose="020B0604020202020204" pitchFamily="34" charset="0"/>
              <a:buChar char="•"/>
              <a:defRPr/>
            </a:pPr>
            <a:r>
              <a:rPr lang="pt-PT" sz="2600" b="1" dirty="0">
                <a:solidFill>
                  <a:srgbClr val="494F60"/>
                </a:solidFill>
                <a:cs typeface="Arial" charset="0"/>
              </a:rPr>
              <a:t>Questão de jurisdição: pode abranger, excecionalmente, situações fora do território – quando exista controlo ou autoridade efetiva do Estado sobre a pessoa /atividade que causou o dano ambiental – a violação dos direitos humanos</a:t>
            </a:r>
          </a:p>
          <a:p>
            <a:pPr marL="819150" lvl="1" indent="-457200" algn="just">
              <a:buFont typeface="Arial" panose="020B0604020202020204" pitchFamily="34" charset="0"/>
              <a:buChar char="•"/>
              <a:defRPr/>
            </a:pPr>
            <a:r>
              <a:rPr lang="pt-PT" sz="2600" b="1" dirty="0">
                <a:solidFill>
                  <a:srgbClr val="494F60"/>
                </a:solidFill>
                <a:cs typeface="Arial" charset="0"/>
              </a:rPr>
              <a:t>Responsabilidade por evitar dano ambiental transfronteiriço (dever de proteção dos direitos à vida e à integridade física): regular, supervisionar e fiscalizar atividades; AIA; acidentes;</a:t>
            </a:r>
          </a:p>
          <a:p>
            <a:pPr marL="819150" lvl="1" indent="-457200" algn="just">
              <a:buFont typeface="Arial" panose="020B0604020202020204" pitchFamily="34" charset="0"/>
              <a:buChar char="•"/>
              <a:defRPr/>
            </a:pPr>
            <a:r>
              <a:rPr lang="pt-PT" sz="2600" b="1" dirty="0">
                <a:solidFill>
                  <a:srgbClr val="494F60"/>
                </a:solidFill>
                <a:cs typeface="Arial" charset="0"/>
              </a:rPr>
              <a:t>Direitos procedimentais:</a:t>
            </a:r>
          </a:p>
          <a:p>
            <a:pPr marL="1340586" lvl="2" indent="-457200" algn="just">
              <a:buFont typeface="Courier New" panose="02070309020205020404" pitchFamily="49" charset="0"/>
              <a:buChar char="o"/>
              <a:defRPr/>
            </a:pPr>
            <a:r>
              <a:rPr lang="pt-PT" sz="2600" b="1" dirty="0">
                <a:solidFill>
                  <a:srgbClr val="494F60"/>
                </a:solidFill>
                <a:cs typeface="Arial" charset="0"/>
              </a:rPr>
              <a:t>Direito de acesso à informação ambiental </a:t>
            </a:r>
          </a:p>
          <a:p>
            <a:pPr marL="1340586" lvl="2" indent="-457200" algn="just">
              <a:buFont typeface="Courier New" panose="02070309020205020404" pitchFamily="49" charset="0"/>
              <a:buChar char="o"/>
              <a:defRPr/>
            </a:pPr>
            <a:r>
              <a:rPr lang="pt-PT" sz="2600" b="1" dirty="0">
                <a:solidFill>
                  <a:srgbClr val="494F60"/>
                </a:solidFill>
                <a:cs typeface="Arial" charset="0"/>
              </a:rPr>
              <a:t>Direito de participação na tomada de decisões que possam afetar o ambiente </a:t>
            </a:r>
          </a:p>
          <a:p>
            <a:pPr marL="1340586" lvl="2" indent="-457200" algn="just">
              <a:buFont typeface="Courier New" panose="02070309020205020404" pitchFamily="49" charset="0"/>
              <a:buChar char="o"/>
              <a:defRPr/>
            </a:pPr>
            <a:r>
              <a:rPr lang="pt-PT" sz="2600" b="1" dirty="0">
                <a:solidFill>
                  <a:srgbClr val="494F60"/>
                </a:solidFill>
                <a:cs typeface="Arial" charset="0"/>
              </a:rPr>
              <a:t>Direito de acesso à justiça </a:t>
            </a:r>
          </a:p>
          <a:p>
            <a:pPr marL="542925" lvl="1" indent="-180975" algn="just">
              <a:buFont typeface="Arial" pitchFamily="34" charset="0"/>
              <a:buChar char="•"/>
              <a:defRPr/>
            </a:pPr>
            <a:endParaRPr lang="en-US" sz="2600" b="1" dirty="0">
              <a:solidFill>
                <a:srgbClr val="494F60"/>
              </a:solidFill>
              <a:cs typeface="Arial" charset="0"/>
            </a:endParaRPr>
          </a:p>
        </p:txBody>
      </p:sp>
      <p:cxnSp>
        <p:nvCxnSpPr>
          <p:cNvPr id="14" name="Straight Connector 13">
            <a:extLst>
              <a:ext uri="{FF2B5EF4-FFF2-40B4-BE49-F238E27FC236}">
                <a16:creationId xmlns:a16="http://schemas.microsoft.com/office/drawing/2014/main" id="{45ED5212-5B3B-4685-9481-9D1E4AD009F3}"/>
              </a:ext>
            </a:extLst>
          </p:cNvPr>
          <p:cNvCxnSpPr/>
          <p:nvPr/>
        </p:nvCxnSpPr>
        <p:spPr>
          <a:xfrm>
            <a:off x="1060450" y="2463800"/>
            <a:ext cx="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69B62F5E-9908-4524-BDE1-9DC973DCA33F}"/>
              </a:ext>
            </a:extLst>
          </p:cNvPr>
          <p:cNvSpPr/>
          <p:nvPr/>
        </p:nvSpPr>
        <p:spPr>
          <a:xfrm>
            <a:off x="0" y="0"/>
            <a:ext cx="10688638" cy="1397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3" name="Rectangle 22">
            <a:extLst>
              <a:ext uri="{FF2B5EF4-FFF2-40B4-BE49-F238E27FC236}">
                <a16:creationId xmlns:a16="http://schemas.microsoft.com/office/drawing/2014/main" id="{76005534-2381-4FB9-AFB3-3114F3C5BBF3}"/>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cxnSp>
        <p:nvCxnSpPr>
          <p:cNvPr id="11" name="Straight Connector 10">
            <a:extLst>
              <a:ext uri="{FF2B5EF4-FFF2-40B4-BE49-F238E27FC236}">
                <a16:creationId xmlns:a16="http://schemas.microsoft.com/office/drawing/2014/main" id="{CF106CF4-D276-4207-A90A-3E358C327A5B}"/>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A135ECE6-E447-40F7-A4F5-0F2662AB4848}"/>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74E1D26-6CBB-4DB9-A6D7-2F42063575C7}"/>
              </a:ext>
            </a:extLst>
          </p:cNvPr>
          <p:cNvCxnSpPr/>
          <p:nvPr/>
        </p:nvCxnSpPr>
        <p:spPr>
          <a:xfrm>
            <a:off x="3316288" y="7124700"/>
            <a:ext cx="681990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pic>
        <p:nvPicPr>
          <p:cNvPr id="12" name="Imagem 11">
            <a:extLst>
              <a:ext uri="{FF2B5EF4-FFF2-40B4-BE49-F238E27FC236}">
                <a16:creationId xmlns:a16="http://schemas.microsoft.com/office/drawing/2014/main" id="{7DF43BD7-D26D-42C6-981B-DF8965778636}"/>
              </a:ext>
            </a:extLst>
          </p:cNvPr>
          <p:cNvPicPr>
            <a:picLocks noChangeAspect="1"/>
          </p:cNvPicPr>
          <p:nvPr/>
        </p:nvPicPr>
        <p:blipFill>
          <a:blip r:embed="rId3"/>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3048940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872D054-0657-49C7-9A3E-5CEE6E8B920A}"/>
              </a:ext>
            </a:extLst>
          </p:cNvPr>
          <p:cNvSpPr txBox="1"/>
          <p:nvPr/>
        </p:nvSpPr>
        <p:spPr>
          <a:xfrm>
            <a:off x="754856" y="1289404"/>
            <a:ext cx="9178925" cy="5647700"/>
          </a:xfrm>
          <a:prstGeom prst="rect">
            <a:avLst/>
          </a:prstGeom>
          <a:noFill/>
        </p:spPr>
        <p:txBody>
          <a:bodyPr>
            <a:spAutoFit/>
          </a:bodyPr>
          <a:lstStyle/>
          <a:p>
            <a:pPr marL="521437" lvl="1" indent="0" algn="just" defTabSz="521437" eaLnBrk="1" fontAlgn="auto" hangingPunct="1">
              <a:spcBef>
                <a:spcPts val="0"/>
              </a:spcBef>
              <a:spcAft>
                <a:spcPts val="0"/>
              </a:spcAft>
              <a:defRPr/>
            </a:pPr>
            <a:endParaRPr lang="pt-BR" sz="1600" b="1" dirty="0">
              <a:solidFill>
                <a:srgbClr val="494F60"/>
              </a:solidFill>
              <a:latin typeface="+mn-lt"/>
              <a:cs typeface="+mn-cs"/>
            </a:endParaRPr>
          </a:p>
          <a:p>
            <a:pPr marL="361950" lvl="1" algn="just">
              <a:lnSpc>
                <a:spcPct val="150000"/>
              </a:lnSpc>
              <a:spcAft>
                <a:spcPts val="600"/>
              </a:spcAft>
              <a:defRPr/>
            </a:pPr>
            <a:r>
              <a:rPr lang="pt-PT" sz="2600" b="1" dirty="0">
                <a:solidFill>
                  <a:srgbClr val="494F60"/>
                </a:solidFill>
                <a:cs typeface="Arial" charset="0"/>
              </a:rPr>
              <a:t>Convenção de </a:t>
            </a:r>
            <a:r>
              <a:rPr lang="pt-PT" sz="2600" b="1" dirty="0" err="1">
                <a:solidFill>
                  <a:srgbClr val="494F60"/>
                </a:solidFill>
                <a:cs typeface="Arial" charset="0"/>
              </a:rPr>
              <a:t>Aarhus</a:t>
            </a:r>
            <a:r>
              <a:rPr lang="pt-PT" sz="2600" b="1" dirty="0">
                <a:solidFill>
                  <a:srgbClr val="494F60"/>
                </a:solidFill>
                <a:cs typeface="Arial" charset="0"/>
              </a:rPr>
              <a:t> (UNECE)</a:t>
            </a:r>
          </a:p>
          <a:p>
            <a:pPr marL="541338" lvl="1" indent="-179388" algn="just">
              <a:spcAft>
                <a:spcPts val="600"/>
              </a:spcAft>
              <a:buFont typeface="Arial" panose="020B0604020202020204" pitchFamily="34" charset="0"/>
              <a:buChar char="•"/>
              <a:defRPr/>
            </a:pPr>
            <a:r>
              <a:rPr lang="pt-PT" sz="2600" b="1" dirty="0">
                <a:solidFill>
                  <a:srgbClr val="494F60"/>
                </a:solidFill>
                <a:cs typeface="Arial" charset="0"/>
              </a:rPr>
              <a:t>Cidadania ambiental</a:t>
            </a:r>
          </a:p>
          <a:p>
            <a:pPr marL="541338" lvl="1" indent="-179388" algn="just">
              <a:spcAft>
                <a:spcPts val="600"/>
              </a:spcAft>
              <a:buFont typeface="Arial" panose="020B0604020202020204" pitchFamily="34" charset="0"/>
              <a:buChar char="•"/>
              <a:defRPr/>
            </a:pPr>
            <a:r>
              <a:rPr lang="pt-PT" sz="2600" b="1" dirty="0">
                <a:solidFill>
                  <a:srgbClr val="494F60"/>
                </a:solidFill>
                <a:cs typeface="Arial" charset="0"/>
              </a:rPr>
              <a:t>Direito de informação ambiental – todos os membros do público, noção ampla de informação ambiental, nas mãos de qualquer entidade pública ou similar</a:t>
            </a:r>
          </a:p>
          <a:p>
            <a:pPr marL="541338" lvl="1" indent="-179388" algn="just">
              <a:spcAft>
                <a:spcPts val="600"/>
              </a:spcAft>
              <a:buFont typeface="Arial" panose="020B0604020202020204" pitchFamily="34" charset="0"/>
              <a:buChar char="•"/>
              <a:defRPr/>
            </a:pPr>
            <a:r>
              <a:rPr lang="pt-PT" sz="2600" b="1" dirty="0">
                <a:solidFill>
                  <a:srgbClr val="494F60"/>
                </a:solidFill>
                <a:cs typeface="Arial" charset="0"/>
              </a:rPr>
              <a:t>Direito de participação nos procedimentos de tomada de decisão em matéria ambiental: público interessado (ONGA); acesso a informação compreensível, tempo suficiente, ter em conta o resultado</a:t>
            </a:r>
          </a:p>
          <a:p>
            <a:pPr marL="541338" lvl="1" indent="-179388" algn="just">
              <a:buFont typeface="Arial" pitchFamily="34" charset="0"/>
              <a:buChar char="•"/>
              <a:defRPr/>
            </a:pPr>
            <a:r>
              <a:rPr lang="en-US" sz="2600" b="1" dirty="0">
                <a:solidFill>
                  <a:srgbClr val="494F60"/>
                </a:solidFill>
                <a:cs typeface="Arial" charset="0"/>
              </a:rPr>
              <a:t>Direito de </a:t>
            </a:r>
            <a:r>
              <a:rPr lang="en-US" sz="2600" b="1" dirty="0" err="1">
                <a:solidFill>
                  <a:srgbClr val="494F60"/>
                </a:solidFill>
                <a:cs typeface="Arial" charset="0"/>
              </a:rPr>
              <a:t>acesso</a:t>
            </a:r>
            <a:r>
              <a:rPr lang="en-US" sz="2600" b="1" dirty="0">
                <a:solidFill>
                  <a:srgbClr val="494F60"/>
                </a:solidFill>
                <a:cs typeface="Arial" charset="0"/>
              </a:rPr>
              <a:t> à </a:t>
            </a:r>
            <a:r>
              <a:rPr lang="en-US" sz="2600" b="1" dirty="0" err="1">
                <a:solidFill>
                  <a:srgbClr val="494F60"/>
                </a:solidFill>
                <a:cs typeface="Arial" charset="0"/>
              </a:rPr>
              <a:t>justiça</a:t>
            </a:r>
            <a:r>
              <a:rPr lang="en-US" sz="2600" b="1" dirty="0">
                <a:solidFill>
                  <a:srgbClr val="494F60"/>
                </a:solidFill>
                <a:cs typeface="Arial" charset="0"/>
              </a:rPr>
              <a:t> </a:t>
            </a:r>
            <a:r>
              <a:rPr lang="en-US" sz="2600" b="1" dirty="0" err="1">
                <a:solidFill>
                  <a:srgbClr val="494F60"/>
                </a:solidFill>
                <a:cs typeface="Arial" charset="0"/>
              </a:rPr>
              <a:t>ambiental</a:t>
            </a:r>
            <a:r>
              <a:rPr lang="en-US" sz="2600" b="1" dirty="0">
                <a:solidFill>
                  <a:srgbClr val="494F60"/>
                </a:solidFill>
                <a:cs typeface="Arial" charset="0"/>
              </a:rPr>
              <a:t>: para </a:t>
            </a:r>
            <a:r>
              <a:rPr lang="en-US" sz="2600" b="1" dirty="0" err="1">
                <a:solidFill>
                  <a:srgbClr val="494F60"/>
                </a:solidFill>
                <a:cs typeface="Arial" charset="0"/>
              </a:rPr>
              <a:t>proteger</a:t>
            </a:r>
            <a:r>
              <a:rPr lang="en-US" sz="2600" b="1" dirty="0">
                <a:solidFill>
                  <a:srgbClr val="494F60"/>
                </a:solidFill>
                <a:cs typeface="Arial" charset="0"/>
              </a:rPr>
              <a:t> </a:t>
            </a:r>
            <a:r>
              <a:rPr lang="en-US" sz="2600" b="1" dirty="0" err="1">
                <a:solidFill>
                  <a:srgbClr val="494F60"/>
                </a:solidFill>
                <a:cs typeface="Arial" charset="0"/>
              </a:rPr>
              <a:t>os</a:t>
            </a:r>
            <a:r>
              <a:rPr lang="en-US" sz="2600" b="1" dirty="0">
                <a:solidFill>
                  <a:srgbClr val="494F60"/>
                </a:solidFill>
                <a:cs typeface="Arial" charset="0"/>
              </a:rPr>
              <a:t> outros </a:t>
            </a:r>
            <a:r>
              <a:rPr lang="en-US" sz="2600" b="1" dirty="0" err="1">
                <a:solidFill>
                  <a:srgbClr val="494F60"/>
                </a:solidFill>
                <a:cs typeface="Arial" charset="0"/>
              </a:rPr>
              <a:t>dois</a:t>
            </a:r>
            <a:r>
              <a:rPr lang="en-US" sz="2600" b="1" dirty="0">
                <a:solidFill>
                  <a:srgbClr val="494F60"/>
                </a:solidFill>
                <a:cs typeface="Arial" charset="0"/>
              </a:rPr>
              <a:t> </a:t>
            </a:r>
            <a:r>
              <a:rPr lang="en-US" sz="2600" b="1" dirty="0" err="1">
                <a:solidFill>
                  <a:srgbClr val="494F60"/>
                </a:solidFill>
                <a:cs typeface="Arial" charset="0"/>
              </a:rPr>
              <a:t>direitos</a:t>
            </a:r>
            <a:r>
              <a:rPr lang="en-US" sz="2600" b="1" dirty="0">
                <a:solidFill>
                  <a:srgbClr val="494F60"/>
                </a:solidFill>
                <a:cs typeface="Arial" charset="0"/>
              </a:rPr>
              <a:t> e para </a:t>
            </a:r>
            <a:r>
              <a:rPr lang="en-US" sz="2600" b="1" dirty="0" err="1">
                <a:solidFill>
                  <a:srgbClr val="494F60"/>
                </a:solidFill>
                <a:cs typeface="Arial" charset="0"/>
              </a:rPr>
              <a:t>reagir</a:t>
            </a:r>
            <a:r>
              <a:rPr lang="en-US" sz="2600" b="1" dirty="0">
                <a:solidFill>
                  <a:srgbClr val="494F60"/>
                </a:solidFill>
                <a:cs typeface="Arial" charset="0"/>
              </a:rPr>
              <a:t> a </a:t>
            </a:r>
            <a:r>
              <a:rPr lang="en-US" sz="2600" b="1" dirty="0" err="1">
                <a:solidFill>
                  <a:srgbClr val="494F60"/>
                </a:solidFill>
                <a:cs typeface="Arial" charset="0"/>
              </a:rPr>
              <a:t>violações</a:t>
            </a:r>
            <a:r>
              <a:rPr lang="en-US" sz="2600" b="1" dirty="0">
                <a:solidFill>
                  <a:srgbClr val="494F60"/>
                </a:solidFill>
                <a:cs typeface="Arial" charset="0"/>
              </a:rPr>
              <a:t> à </a:t>
            </a:r>
            <a:r>
              <a:rPr lang="en-US" sz="2600" b="1" dirty="0" err="1">
                <a:solidFill>
                  <a:srgbClr val="494F60"/>
                </a:solidFill>
                <a:cs typeface="Arial" charset="0"/>
              </a:rPr>
              <a:t>legislação</a:t>
            </a:r>
            <a:r>
              <a:rPr lang="en-US" sz="2600" b="1" dirty="0">
                <a:solidFill>
                  <a:srgbClr val="494F60"/>
                </a:solidFill>
                <a:cs typeface="Arial" charset="0"/>
              </a:rPr>
              <a:t> do </a:t>
            </a:r>
            <a:r>
              <a:rPr lang="en-US" sz="2600" b="1" dirty="0" err="1">
                <a:solidFill>
                  <a:srgbClr val="494F60"/>
                </a:solidFill>
                <a:cs typeface="Arial" charset="0"/>
              </a:rPr>
              <a:t>ambiente</a:t>
            </a:r>
            <a:endParaRPr lang="en-US" sz="2600" b="1" dirty="0">
              <a:solidFill>
                <a:srgbClr val="494F60"/>
              </a:solidFill>
              <a:cs typeface="Arial" charset="0"/>
            </a:endParaRPr>
          </a:p>
        </p:txBody>
      </p:sp>
      <p:cxnSp>
        <p:nvCxnSpPr>
          <p:cNvPr id="14" name="Straight Connector 13">
            <a:extLst>
              <a:ext uri="{FF2B5EF4-FFF2-40B4-BE49-F238E27FC236}">
                <a16:creationId xmlns:a16="http://schemas.microsoft.com/office/drawing/2014/main" id="{45ED5212-5B3B-4685-9481-9D1E4AD009F3}"/>
              </a:ext>
            </a:extLst>
          </p:cNvPr>
          <p:cNvCxnSpPr/>
          <p:nvPr/>
        </p:nvCxnSpPr>
        <p:spPr>
          <a:xfrm>
            <a:off x="1060450" y="2463800"/>
            <a:ext cx="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69B62F5E-9908-4524-BDE1-9DC973DCA33F}"/>
              </a:ext>
            </a:extLst>
          </p:cNvPr>
          <p:cNvSpPr/>
          <p:nvPr/>
        </p:nvSpPr>
        <p:spPr>
          <a:xfrm>
            <a:off x="0" y="0"/>
            <a:ext cx="10688638" cy="1397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3" name="Rectangle 22">
            <a:extLst>
              <a:ext uri="{FF2B5EF4-FFF2-40B4-BE49-F238E27FC236}">
                <a16:creationId xmlns:a16="http://schemas.microsoft.com/office/drawing/2014/main" id="{76005534-2381-4FB9-AFB3-3114F3C5BBF3}"/>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4" name="Rectangle 23">
            <a:extLst>
              <a:ext uri="{FF2B5EF4-FFF2-40B4-BE49-F238E27FC236}">
                <a16:creationId xmlns:a16="http://schemas.microsoft.com/office/drawing/2014/main" id="{C373E7B5-F0C0-4CA0-BC4C-170748A3CB9E}"/>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cxnSp>
        <p:nvCxnSpPr>
          <p:cNvPr id="11" name="Straight Connector 10">
            <a:extLst>
              <a:ext uri="{FF2B5EF4-FFF2-40B4-BE49-F238E27FC236}">
                <a16:creationId xmlns:a16="http://schemas.microsoft.com/office/drawing/2014/main" id="{CF106CF4-D276-4207-A90A-3E358C327A5B}"/>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A135ECE6-E447-40F7-A4F5-0F2662AB4848}"/>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74E1D26-6CBB-4DB9-A6D7-2F42063575C7}"/>
              </a:ext>
            </a:extLst>
          </p:cNvPr>
          <p:cNvCxnSpPr/>
          <p:nvPr/>
        </p:nvCxnSpPr>
        <p:spPr>
          <a:xfrm>
            <a:off x="3316288" y="7124700"/>
            <a:ext cx="681990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pic>
        <p:nvPicPr>
          <p:cNvPr id="12" name="Imagem 11">
            <a:extLst>
              <a:ext uri="{FF2B5EF4-FFF2-40B4-BE49-F238E27FC236}">
                <a16:creationId xmlns:a16="http://schemas.microsoft.com/office/drawing/2014/main" id="{F0EE931C-52AB-4A6A-9BB7-0B04C947CDCA}"/>
              </a:ext>
            </a:extLst>
          </p:cNvPr>
          <p:cNvPicPr>
            <a:picLocks noChangeAspect="1"/>
          </p:cNvPicPr>
          <p:nvPr/>
        </p:nvPicPr>
        <p:blipFill>
          <a:blip r:embed="rId3"/>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3682053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0C9E4BB-B537-4D49-9F81-D73F1B4A8850}"/>
              </a:ext>
            </a:extLst>
          </p:cNvPr>
          <p:cNvSpPr/>
          <p:nvPr/>
        </p:nvSpPr>
        <p:spPr>
          <a:xfrm>
            <a:off x="0" y="3175"/>
            <a:ext cx="10691813" cy="7559675"/>
          </a:xfrm>
          <a:prstGeom prst="rect">
            <a:avLst/>
          </a:prstGeom>
          <a:solidFill>
            <a:srgbClr val="494F60"/>
          </a:solidFill>
          <a:ln>
            <a:noFill/>
          </a:ln>
          <a:effectLst/>
        </p:spPr>
        <p:style>
          <a:lnRef idx="1">
            <a:schemeClr val="accent1"/>
          </a:lnRef>
          <a:fillRef idx="3">
            <a:schemeClr val="accent1"/>
          </a:fillRef>
          <a:effectRef idx="2">
            <a:schemeClr val="accent1"/>
          </a:effectRef>
          <a:fontRef idx="minor">
            <a:schemeClr val="lt1"/>
          </a:fontRef>
        </p:style>
        <p:txBody>
          <a:bodyPr lIns="91428" tIns="45715" rIns="91428" bIns="45715" anchor="ctr"/>
          <a:lstStyle/>
          <a:p>
            <a:pPr algn="ctr" defTabSz="521437" eaLnBrk="1" fontAlgn="auto" hangingPunct="1">
              <a:spcBef>
                <a:spcPts val="0"/>
              </a:spcBef>
              <a:spcAft>
                <a:spcPts val="0"/>
              </a:spcAft>
              <a:defRPr/>
            </a:pPr>
            <a:endParaRPr lang="en-US" dirty="0"/>
          </a:p>
        </p:txBody>
      </p:sp>
      <p:sp>
        <p:nvSpPr>
          <p:cNvPr id="52227" name="TextBox 11">
            <a:extLst>
              <a:ext uri="{FF2B5EF4-FFF2-40B4-BE49-F238E27FC236}">
                <a16:creationId xmlns:a16="http://schemas.microsoft.com/office/drawing/2014/main" id="{D4F40591-B16F-479B-B079-596B50F8A323}"/>
              </a:ext>
            </a:extLst>
          </p:cNvPr>
          <p:cNvSpPr txBox="1">
            <a:spLocks noChangeArrowheads="1"/>
          </p:cNvSpPr>
          <p:nvPr/>
        </p:nvSpPr>
        <p:spPr bwMode="auto">
          <a:xfrm>
            <a:off x="957263" y="2856845"/>
            <a:ext cx="9178925" cy="489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5" rIns="91428" bIns="45715">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algn="ctr" eaLnBrk="1" hangingPunct="1">
              <a:spcBef>
                <a:spcPct val="0"/>
              </a:spcBef>
              <a:buFontTx/>
              <a:buNone/>
            </a:pPr>
            <a:endParaRPr lang="pt-BR" altLang="pt-PT" sz="4600" b="1" dirty="0">
              <a:solidFill>
                <a:schemeClr val="bg1"/>
              </a:solidFill>
            </a:endParaRPr>
          </a:p>
          <a:p>
            <a:pPr algn="ctr" eaLnBrk="1" hangingPunct="1">
              <a:spcBef>
                <a:spcPct val="0"/>
              </a:spcBef>
              <a:buFontTx/>
              <a:buNone/>
            </a:pPr>
            <a:r>
              <a:rPr lang="pt-PT" altLang="pt-PT" sz="4600" b="1" dirty="0">
                <a:solidFill>
                  <a:schemeClr val="bg1"/>
                </a:solidFill>
              </a:rPr>
              <a:t>Muito obrigado</a:t>
            </a:r>
            <a:r>
              <a:rPr lang="pt-BR" altLang="pt-PT" sz="4600" b="1" dirty="0">
                <a:solidFill>
                  <a:schemeClr val="bg1"/>
                </a:solidFill>
              </a:rPr>
              <a:t>/Muito obrigada</a:t>
            </a:r>
            <a:endParaRPr lang="pt-BR" altLang="pt-PT" sz="3200" b="1" dirty="0">
              <a:solidFill>
                <a:schemeClr val="bg1"/>
              </a:solidFill>
            </a:endParaRPr>
          </a:p>
          <a:p>
            <a:pPr algn="ctr" eaLnBrk="1" hangingPunct="1">
              <a:spcBef>
                <a:spcPct val="0"/>
              </a:spcBef>
              <a:buFontTx/>
              <a:buNone/>
            </a:pPr>
            <a:endParaRPr lang="pt-BR" altLang="pt-PT" sz="2700" b="1" dirty="0">
              <a:solidFill>
                <a:schemeClr val="bg1"/>
              </a:solidFill>
            </a:endParaRPr>
          </a:p>
          <a:p>
            <a:pPr algn="r" eaLnBrk="1" hangingPunct="1">
              <a:spcBef>
                <a:spcPct val="0"/>
              </a:spcBef>
              <a:buFontTx/>
              <a:buNone/>
            </a:pPr>
            <a:endParaRPr lang="pt-BR" altLang="pt-PT" sz="2700" b="1" i="1" dirty="0">
              <a:solidFill>
                <a:schemeClr val="bg1"/>
              </a:solidFill>
            </a:endParaRPr>
          </a:p>
          <a:p>
            <a:pPr algn="r" eaLnBrk="1" hangingPunct="1">
              <a:spcBef>
                <a:spcPct val="0"/>
              </a:spcBef>
              <a:buFontTx/>
              <a:buNone/>
            </a:pPr>
            <a:r>
              <a:rPr lang="pt-BR" altLang="pt-PT" sz="2700" b="1" i="1" dirty="0">
                <a:solidFill>
                  <a:schemeClr val="bg1"/>
                </a:solidFill>
                <a:hlinkClick r:id="rId3">
                  <a:extLst>
                    <a:ext uri="{A12FA001-AC4F-418D-AE19-62706E023703}">
                      <ahyp:hlinkClr xmlns:ahyp="http://schemas.microsoft.com/office/drawing/2018/hyperlinkcolor" val="tx"/>
                    </a:ext>
                  </a:extLst>
                </a:hlinkClick>
              </a:rPr>
              <a:t>ruilanceiro@fd.ulisboa.pt</a:t>
            </a:r>
            <a:endParaRPr lang="pt-BR" altLang="pt-PT" sz="2700" b="1" i="1" dirty="0">
              <a:solidFill>
                <a:schemeClr val="bg1"/>
              </a:solidFill>
            </a:endParaRPr>
          </a:p>
          <a:p>
            <a:pPr algn="r" eaLnBrk="1" hangingPunct="1">
              <a:spcBef>
                <a:spcPct val="0"/>
              </a:spcBef>
              <a:buFontTx/>
              <a:buNone/>
            </a:pPr>
            <a:r>
              <a:rPr lang="pt-BR" altLang="pt-PT" sz="2700" b="1" i="1" dirty="0">
                <a:solidFill>
                  <a:schemeClr val="bg1"/>
                </a:solidFill>
                <a:hlinkClick r:id="rId4">
                  <a:extLst>
                    <a:ext uri="{A12FA001-AC4F-418D-AE19-62706E023703}">
                      <ahyp:hlinkClr xmlns:ahyp="http://schemas.microsoft.com/office/drawing/2018/hyperlinkcolor" val="tx"/>
                    </a:ext>
                  </a:extLst>
                </a:hlinkClick>
              </a:rPr>
              <a:t>claudiamonge@fd.ulisboa.pt</a:t>
            </a:r>
            <a:endParaRPr lang="pt-BR" altLang="pt-PT" sz="2700" b="1" i="1" dirty="0">
              <a:solidFill>
                <a:schemeClr val="bg1"/>
              </a:solidFill>
            </a:endParaRPr>
          </a:p>
          <a:p>
            <a:pPr algn="r" eaLnBrk="1" hangingPunct="1">
              <a:spcBef>
                <a:spcPct val="0"/>
              </a:spcBef>
              <a:buFontTx/>
              <a:buNone/>
            </a:pPr>
            <a:endParaRPr lang="pt-BR" altLang="pt-PT" sz="2700" b="1" i="1" dirty="0">
              <a:solidFill>
                <a:schemeClr val="bg1"/>
              </a:solidFill>
            </a:endParaRPr>
          </a:p>
          <a:p>
            <a:pPr eaLnBrk="1" hangingPunct="1">
              <a:spcBef>
                <a:spcPct val="0"/>
              </a:spcBef>
              <a:buFontTx/>
              <a:buNone/>
            </a:pPr>
            <a:endParaRPr lang="pt-BR" altLang="pt-PT" sz="3200" b="1" dirty="0">
              <a:solidFill>
                <a:schemeClr val="bg1"/>
              </a:solidFill>
            </a:endParaRPr>
          </a:p>
          <a:p>
            <a:pPr eaLnBrk="1" hangingPunct="1">
              <a:spcBef>
                <a:spcPct val="0"/>
              </a:spcBef>
              <a:buFont typeface="Arial" panose="020B0604020202020204" pitchFamily="34" charset="0"/>
              <a:buNone/>
            </a:pPr>
            <a:endParaRPr lang="pt-BR" altLang="pt-PT" sz="2700" b="1" dirty="0">
              <a:solidFill>
                <a:schemeClr val="bg1"/>
              </a:solidFill>
            </a:endParaRPr>
          </a:p>
          <a:p>
            <a:pPr eaLnBrk="1" hangingPunct="1">
              <a:spcBef>
                <a:spcPct val="0"/>
              </a:spcBef>
              <a:buFontTx/>
              <a:buNone/>
            </a:pPr>
            <a:endParaRPr lang="pt-BR" altLang="pt-PT" sz="2600" b="1" dirty="0">
              <a:solidFill>
                <a:schemeClr val="bg1"/>
              </a:solidFill>
            </a:endParaRPr>
          </a:p>
        </p:txBody>
      </p:sp>
      <p:cxnSp>
        <p:nvCxnSpPr>
          <p:cNvPr id="13" name="Straight Connector 12">
            <a:extLst>
              <a:ext uri="{FF2B5EF4-FFF2-40B4-BE49-F238E27FC236}">
                <a16:creationId xmlns:a16="http://schemas.microsoft.com/office/drawing/2014/main" id="{0E4382E2-431E-4D57-9673-F68D880A5CE5}"/>
              </a:ext>
            </a:extLst>
          </p:cNvPr>
          <p:cNvCxnSpPr/>
          <p:nvPr/>
        </p:nvCxnSpPr>
        <p:spPr>
          <a:xfrm>
            <a:off x="1058863" y="2465388"/>
            <a:ext cx="0" cy="0"/>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18C7EA1C-7AC6-4AE9-8058-B1F72835E0F5}"/>
              </a:ext>
            </a:extLst>
          </p:cNvPr>
          <p:cNvCxnSpPr/>
          <p:nvPr/>
        </p:nvCxnSpPr>
        <p:spPr>
          <a:xfrm>
            <a:off x="3316288" y="7124700"/>
            <a:ext cx="6819900" cy="0"/>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416F2101-1307-4265-BBBC-5AB9CDE9025D}"/>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28" tIns="45715" rIns="91428" bIns="45715" anchor="ctr"/>
          <a:lstStyle/>
          <a:p>
            <a:pPr algn="ctr" defTabSz="521437" eaLnBrk="1" fontAlgn="auto" hangingPunct="1">
              <a:spcBef>
                <a:spcPts val="0"/>
              </a:spcBef>
              <a:spcAft>
                <a:spcPts val="0"/>
              </a:spcAft>
              <a:defRPr/>
            </a:pPr>
            <a:endParaRPr lang="en-US" dirty="0"/>
          </a:p>
        </p:txBody>
      </p:sp>
      <p:sp>
        <p:nvSpPr>
          <p:cNvPr id="25" name="Rectangle 24">
            <a:extLst>
              <a:ext uri="{FF2B5EF4-FFF2-40B4-BE49-F238E27FC236}">
                <a16:creationId xmlns:a16="http://schemas.microsoft.com/office/drawing/2014/main" id="{0B94B1CC-1BC9-4865-BE3F-343C2952F224}"/>
              </a:ext>
            </a:extLst>
          </p:cNvPr>
          <p:cNvSpPr/>
          <p:nvPr/>
        </p:nvSpPr>
        <p:spPr>
          <a:xfrm>
            <a:off x="0" y="0"/>
            <a:ext cx="10688638" cy="133191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28" tIns="45715" rIns="91428" bIns="45715" anchor="ctr"/>
          <a:lstStyle/>
          <a:p>
            <a:pPr algn="ctr" defTabSz="521437" eaLnBrk="1" fontAlgn="auto" hangingPunct="1">
              <a:spcBef>
                <a:spcPts val="0"/>
              </a:spcBef>
              <a:spcAft>
                <a:spcPts val="0"/>
              </a:spcAft>
              <a:defRPr/>
            </a:pPr>
            <a:endParaRPr lang="en-US" dirty="0"/>
          </a:p>
        </p:txBody>
      </p:sp>
      <p:cxnSp>
        <p:nvCxnSpPr>
          <p:cNvPr id="14" name="Straight Connector 13">
            <a:extLst>
              <a:ext uri="{FF2B5EF4-FFF2-40B4-BE49-F238E27FC236}">
                <a16:creationId xmlns:a16="http://schemas.microsoft.com/office/drawing/2014/main" id="{6CC1C9DB-AB6A-4924-9573-38576BF09041}"/>
              </a:ext>
            </a:extLst>
          </p:cNvPr>
          <p:cNvCxnSpPr/>
          <p:nvPr/>
        </p:nvCxnSpPr>
        <p:spPr>
          <a:xfrm>
            <a:off x="5367338" y="1058863"/>
            <a:ext cx="4768850"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sp>
        <p:nvSpPr>
          <p:cNvPr id="52234" name="TextBox 14">
            <a:extLst>
              <a:ext uri="{FF2B5EF4-FFF2-40B4-BE49-F238E27FC236}">
                <a16:creationId xmlns:a16="http://schemas.microsoft.com/office/drawing/2014/main" id="{51A8DCB1-8535-4529-9BCF-FB678BA87479}"/>
              </a:ext>
            </a:extLst>
          </p:cNvPr>
          <p:cNvSpPr txBox="1">
            <a:spLocks noChangeArrowheads="1"/>
          </p:cNvSpPr>
          <p:nvPr/>
        </p:nvSpPr>
        <p:spPr bwMode="auto">
          <a:xfrm>
            <a:off x="5367338" y="531813"/>
            <a:ext cx="4768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8" tIns="45715" rIns="91428" bIns="45715">
            <a:spAutoFit/>
          </a:bodyPr>
          <a:lstStyle>
            <a:lvl1pPr>
              <a:spcBef>
                <a:spcPct val="20000"/>
              </a:spcBef>
              <a:buFont typeface="Arial" panose="020B0604020202020204" pitchFamily="34" charset="0"/>
              <a:buChar char="•"/>
              <a:defRPr sz="36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32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7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defTabSz="5207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algn="ctr" eaLnBrk="1" hangingPunct="1">
              <a:spcBef>
                <a:spcPct val="0"/>
              </a:spcBef>
              <a:buFontTx/>
              <a:buNone/>
            </a:pPr>
            <a:r>
              <a:rPr lang="en-US" altLang="pt-PT" sz="2800" dirty="0">
                <a:solidFill>
                  <a:srgbClr val="C0C0C0"/>
                </a:solidFill>
              </a:rPr>
              <a:t>Muito obrigado!</a:t>
            </a:r>
          </a:p>
        </p:txBody>
      </p:sp>
      <p:cxnSp>
        <p:nvCxnSpPr>
          <p:cNvPr id="16" name="Straight Connector 15">
            <a:extLst>
              <a:ext uri="{FF2B5EF4-FFF2-40B4-BE49-F238E27FC236}">
                <a16:creationId xmlns:a16="http://schemas.microsoft.com/office/drawing/2014/main" id="{80161AD0-BB8D-47CE-8F41-E3DABDAF874E}"/>
              </a:ext>
            </a:extLst>
          </p:cNvPr>
          <p:cNvCxnSpPr/>
          <p:nvPr/>
        </p:nvCxnSpPr>
        <p:spPr>
          <a:xfrm>
            <a:off x="1058863" y="7124700"/>
            <a:ext cx="1976437" cy="0"/>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71211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1060450" y="7124446"/>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316074" y="7124446"/>
            <a:ext cx="6819661"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a:cxnSpLocks/>
          </p:cNvCxnSpPr>
          <p:nvPr/>
        </p:nvCxnSpPr>
        <p:spPr>
          <a:xfrm flipV="1">
            <a:off x="1060450" y="2351314"/>
            <a:ext cx="637721" cy="1"/>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0" y="0"/>
            <a:ext cx="10688638" cy="1396378"/>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0" y="0"/>
            <a:ext cx="10688638" cy="13329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2000" b="1" dirty="0">
                <a:latin typeface="Arial" panose="020B0604020202020204" pitchFamily="34" charset="0"/>
                <a:cs typeface="Arial" panose="020B0604020202020204" pitchFamily="34" charset="0"/>
              </a:rPr>
              <a:t>ONE HEALTH – Direito</a:t>
            </a:r>
            <a:endParaRPr lang="pt-PT" sz="2400" b="1" dirty="0">
              <a:solidFill>
                <a:srgbClr val="00B050"/>
              </a:solidFill>
              <a:latin typeface="Arial" panose="020B0604020202020204" pitchFamily="34" charset="0"/>
              <a:cs typeface="Arial" panose="020B0604020202020204" pitchFamily="34" charset="0"/>
            </a:endParaRPr>
          </a:p>
          <a:p>
            <a:pPr algn="r"/>
            <a:r>
              <a:rPr lang="en-US" sz="2000" b="1" dirty="0">
                <a:latin typeface="Arial" panose="020B0604020202020204" pitchFamily="34" charset="0"/>
                <a:cs typeface="Arial" panose="020B0604020202020204" pitchFamily="34" charset="0"/>
              </a:rPr>
              <a:t>OONE HEALTH – Direito</a:t>
            </a:r>
          </a:p>
          <a:p>
            <a:pPr algn="r"/>
            <a:r>
              <a:rPr lang="en-US" sz="2000" b="1" dirty="0">
                <a:latin typeface="Arial" panose="020B0604020202020204" pitchFamily="34" charset="0"/>
                <a:cs typeface="Arial" panose="020B0604020202020204" pitchFamily="34" charset="0"/>
              </a:rPr>
              <a:t>NE HEALTH – Direito</a:t>
            </a:r>
            <a:endParaRPr lang="pt-PT" sz="2400" b="1" dirty="0">
              <a:solidFill>
                <a:srgbClr val="00B050"/>
              </a:solidFill>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A5E5195B-0AA6-4849-8CFF-3DD8FCF23B9C}"/>
              </a:ext>
            </a:extLst>
          </p:cNvPr>
          <p:cNvSpPr txBox="1"/>
          <p:nvPr/>
        </p:nvSpPr>
        <p:spPr>
          <a:xfrm>
            <a:off x="724395" y="2670010"/>
            <a:ext cx="6667780" cy="1971437"/>
          </a:xfrm>
          <a:prstGeom prst="rect">
            <a:avLst/>
          </a:prstGeom>
          <a:noFill/>
        </p:spPr>
        <p:txBody>
          <a:bodyPr wrap="square" rtlCol="0">
            <a:spAutoFit/>
          </a:bodyPr>
          <a:lstStyle/>
          <a:p>
            <a:pPr algn="just">
              <a:lnSpc>
                <a:spcPct val="150000"/>
              </a:lnSpc>
            </a:pPr>
            <a:r>
              <a:rPr lang="pt-PT" b="1" dirty="0">
                <a:latin typeface="+mj-lt"/>
                <a:cs typeface="Arial" panose="020B0604020202020204" pitchFamily="34" charset="0"/>
              </a:rPr>
              <a:t>Os instrumentos de tutela do direito ao ambiente enquanto bem da comunidade internacional;</a:t>
            </a:r>
          </a:p>
          <a:p>
            <a:pPr algn="just">
              <a:lnSpc>
                <a:spcPct val="150000"/>
              </a:lnSpc>
            </a:pPr>
            <a:r>
              <a:rPr lang="pt-PT" b="1" dirty="0">
                <a:latin typeface="+mj-lt"/>
                <a:cs typeface="Arial" panose="020B0604020202020204" pitchFamily="34" charset="0"/>
              </a:rPr>
              <a:t>A jurisprudência do Tribunal Europeu dos Direitos Humanos em especial</a:t>
            </a:r>
          </a:p>
        </p:txBody>
      </p:sp>
      <p:pic>
        <p:nvPicPr>
          <p:cNvPr id="2" name="Imagem 1">
            <a:extLst>
              <a:ext uri="{FF2B5EF4-FFF2-40B4-BE49-F238E27FC236}">
                <a16:creationId xmlns:a16="http://schemas.microsoft.com/office/drawing/2014/main" id="{B72C8E69-C1E7-BF2C-81B5-ECEDE1DD4D63}"/>
              </a:ext>
            </a:extLst>
          </p:cNvPr>
          <p:cNvPicPr>
            <a:picLocks noChangeAspect="1"/>
          </p:cNvPicPr>
          <p:nvPr/>
        </p:nvPicPr>
        <p:blipFill>
          <a:blip r:embed="rId2"/>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2138313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0"/>
            <a:ext cx="10688638" cy="1396378"/>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0" y="0"/>
            <a:ext cx="10688638" cy="13329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2000" b="1" dirty="0">
                <a:latin typeface="Arial" panose="020B0604020202020204" pitchFamily="34" charset="0"/>
                <a:cs typeface="Arial" panose="020B0604020202020204" pitchFamily="34" charset="0"/>
              </a:rPr>
              <a:t>ONE HEALTH – Direito</a:t>
            </a:r>
            <a:endParaRPr lang="pt-PT" sz="2400" b="1" dirty="0">
              <a:solidFill>
                <a:srgbClr val="00B050"/>
              </a:solidFill>
              <a:latin typeface="Arial" panose="020B0604020202020204" pitchFamily="34" charset="0"/>
              <a:cs typeface="Arial" panose="020B0604020202020204" pitchFamily="34" charset="0"/>
            </a:endParaRPr>
          </a:p>
          <a:p>
            <a:pPr algn="r"/>
            <a:r>
              <a:rPr lang="en-US" sz="2000" b="1" dirty="0">
                <a:latin typeface="Arial" panose="020B0604020202020204" pitchFamily="34" charset="0"/>
                <a:cs typeface="Arial" panose="020B0604020202020204" pitchFamily="34" charset="0"/>
              </a:rPr>
              <a:t>OONE HEALTH – Direito</a:t>
            </a:r>
          </a:p>
          <a:p>
            <a:pPr algn="r"/>
            <a:r>
              <a:rPr lang="en-US" sz="2000" b="1" dirty="0">
                <a:latin typeface="Arial" panose="020B0604020202020204" pitchFamily="34" charset="0"/>
                <a:cs typeface="Arial" panose="020B0604020202020204" pitchFamily="34" charset="0"/>
              </a:rPr>
              <a:t>NE HEALTH – Direito</a:t>
            </a:r>
            <a:endParaRPr lang="pt-PT" sz="2400" b="1" dirty="0">
              <a:solidFill>
                <a:srgbClr val="00B050"/>
              </a:solidFill>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A5E5195B-0AA6-4849-8CFF-3DD8FCF23B9C}"/>
              </a:ext>
            </a:extLst>
          </p:cNvPr>
          <p:cNvSpPr txBox="1"/>
          <p:nvPr/>
        </p:nvSpPr>
        <p:spPr>
          <a:xfrm>
            <a:off x="456067" y="1332906"/>
            <a:ext cx="9253990" cy="5632311"/>
          </a:xfrm>
          <a:prstGeom prst="rect">
            <a:avLst/>
          </a:prstGeom>
          <a:noFill/>
        </p:spPr>
        <p:txBody>
          <a:bodyPr wrap="square" rtlCol="0">
            <a:spAutoFit/>
          </a:bodyPr>
          <a:lstStyle/>
          <a:p>
            <a:pPr algn="just"/>
            <a:r>
              <a:rPr lang="pt-PT" sz="2400" b="1" dirty="0">
                <a:latin typeface="+mj-lt"/>
                <a:cs typeface="Arial" panose="020B0604020202020204" pitchFamily="34" charset="0"/>
              </a:rPr>
              <a:t>O dever estatal de proteção do ambiente e a atuação do TEDH</a:t>
            </a:r>
          </a:p>
          <a:p>
            <a:pPr algn="just"/>
            <a:endParaRPr lang="pt-PT" sz="2400" dirty="0">
              <a:latin typeface="+mj-lt"/>
              <a:cs typeface="Arial" panose="020B0604020202020204" pitchFamily="34" charset="0"/>
            </a:endParaRPr>
          </a:p>
          <a:p>
            <a:pPr algn="just"/>
            <a:endParaRPr lang="pt-PT" sz="2400" dirty="0">
              <a:latin typeface="+mj-lt"/>
              <a:cs typeface="Arial" panose="020B0604020202020204" pitchFamily="34" charset="0"/>
            </a:endParaRPr>
          </a:p>
          <a:p>
            <a:pPr algn="just"/>
            <a:r>
              <a:rPr lang="pt-PT" sz="2400" dirty="0">
                <a:latin typeface="+mj-lt"/>
                <a:cs typeface="Arial" panose="020B0604020202020204" pitchFamily="34" charset="0"/>
              </a:rPr>
              <a:t>A proteção do ambiente através da proteção de </a:t>
            </a:r>
            <a:r>
              <a:rPr lang="pt-PT" sz="2400" i="1" dirty="0">
                <a:latin typeface="+mj-lt"/>
                <a:cs typeface="Arial" panose="020B0604020202020204" pitchFamily="34" charset="0"/>
              </a:rPr>
              <a:t>liberdades fundamentais</a:t>
            </a:r>
            <a:r>
              <a:rPr lang="pt-PT" sz="2400" dirty="0">
                <a:latin typeface="+mj-lt"/>
                <a:cs typeface="Arial" panose="020B0604020202020204" pitchFamily="34" charset="0"/>
              </a:rPr>
              <a:t> reconhecidas na Convenção Europeia dos Direitos Humanos (CEDH), como o direito à vida, a inviolabilidade de domicílio, a reserva da intimidade da vida privada, a liberdade de expressão – artigos 2.º, 8.º e 10.º da CEDH</a:t>
            </a:r>
          </a:p>
          <a:p>
            <a:pPr algn="just"/>
            <a:endParaRPr lang="pt-PT" sz="2400" dirty="0">
              <a:latin typeface="+mj-lt"/>
              <a:cs typeface="Arial" panose="020B0604020202020204" pitchFamily="34" charset="0"/>
            </a:endParaRPr>
          </a:p>
          <a:p>
            <a:pPr algn="just"/>
            <a:r>
              <a:rPr lang="pt-PT" sz="2400" dirty="0">
                <a:latin typeface="+mj-lt"/>
                <a:cs typeface="Arial" panose="020B0604020202020204" pitchFamily="34" charset="0"/>
              </a:rPr>
              <a:t>Obrigações positivas a cargo do Estado</a:t>
            </a:r>
          </a:p>
          <a:p>
            <a:pPr algn="just"/>
            <a:endParaRPr lang="pt-PT" sz="2400" dirty="0">
              <a:latin typeface="+mj-lt"/>
              <a:cs typeface="Arial" panose="020B0604020202020204" pitchFamily="34" charset="0"/>
            </a:endParaRPr>
          </a:p>
          <a:p>
            <a:pPr algn="just"/>
            <a:endParaRPr lang="pt-PT" sz="2400" dirty="0">
              <a:latin typeface="+mj-lt"/>
              <a:cs typeface="Arial" panose="020B0604020202020204" pitchFamily="34" charset="0"/>
            </a:endParaRPr>
          </a:p>
          <a:p>
            <a:pPr algn="just"/>
            <a:r>
              <a:rPr lang="pt-PT" sz="2400" dirty="0">
                <a:latin typeface="+mj-lt"/>
                <a:cs typeface="Arial" panose="020B0604020202020204" pitchFamily="34" charset="0"/>
              </a:rPr>
              <a:t>Cf. a este propósito, em especial, </a:t>
            </a:r>
            <a:r>
              <a:rPr lang="pt-PT" sz="2400" cap="small" dirty="0">
                <a:latin typeface="+mj-lt"/>
                <a:cs typeface="Arial" panose="020B0604020202020204" pitchFamily="34" charset="0"/>
              </a:rPr>
              <a:t>Carla Amado Gomes, </a:t>
            </a:r>
            <a:r>
              <a:rPr lang="pt-PT" sz="2400" i="1" dirty="0">
                <a:latin typeface="+mj-lt"/>
                <a:cs typeface="Arial" panose="020B0604020202020204" pitchFamily="34" charset="0"/>
              </a:rPr>
              <a:t>Direito Internacional do Ambiente: Uma Abordagem Temática, </a:t>
            </a:r>
            <a:r>
              <a:rPr lang="pt-PT" sz="2400" dirty="0">
                <a:latin typeface="+mj-lt"/>
                <a:cs typeface="Arial" panose="020B0604020202020204" pitchFamily="34" charset="0"/>
              </a:rPr>
              <a:t>Lisboa, AAFDL, 2018, pp. 59-111</a:t>
            </a:r>
            <a:r>
              <a:rPr lang="pt-PT" sz="2400" i="1" dirty="0">
                <a:latin typeface="+mj-lt"/>
                <a:cs typeface="Arial" panose="020B0604020202020204" pitchFamily="34" charset="0"/>
              </a:rPr>
              <a:t> </a:t>
            </a:r>
            <a:r>
              <a:rPr lang="pt-PT" sz="2400" dirty="0">
                <a:latin typeface="+mj-lt"/>
                <a:cs typeface="Arial" panose="020B0604020202020204" pitchFamily="34" charset="0"/>
              </a:rPr>
              <a:t> </a:t>
            </a:r>
          </a:p>
        </p:txBody>
      </p:sp>
      <p:pic>
        <p:nvPicPr>
          <p:cNvPr id="2" name="Imagem 1">
            <a:extLst>
              <a:ext uri="{FF2B5EF4-FFF2-40B4-BE49-F238E27FC236}">
                <a16:creationId xmlns:a16="http://schemas.microsoft.com/office/drawing/2014/main" id="{F61C85AA-699D-31C5-5B52-E1781DB2EA17}"/>
              </a:ext>
            </a:extLst>
          </p:cNvPr>
          <p:cNvPicPr>
            <a:picLocks noChangeAspect="1"/>
          </p:cNvPicPr>
          <p:nvPr/>
        </p:nvPicPr>
        <p:blipFill>
          <a:blip r:embed="rId2"/>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309053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0"/>
            <a:ext cx="10688638" cy="1396378"/>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0" y="0"/>
            <a:ext cx="10688638" cy="13329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2000" b="1" dirty="0">
                <a:latin typeface="Arial" panose="020B0604020202020204" pitchFamily="34" charset="0"/>
                <a:cs typeface="Arial" panose="020B0604020202020204" pitchFamily="34" charset="0"/>
              </a:rPr>
              <a:t>ONE HEALTH – Direito</a:t>
            </a:r>
            <a:endParaRPr lang="pt-PT" sz="2400" b="1" dirty="0">
              <a:solidFill>
                <a:srgbClr val="00B050"/>
              </a:solidFill>
              <a:latin typeface="Arial" panose="020B0604020202020204" pitchFamily="34" charset="0"/>
              <a:cs typeface="Arial" panose="020B0604020202020204" pitchFamily="34" charset="0"/>
            </a:endParaRPr>
          </a:p>
          <a:p>
            <a:pPr algn="r"/>
            <a:r>
              <a:rPr lang="en-US" sz="2000" b="1" dirty="0">
                <a:latin typeface="Arial" panose="020B0604020202020204" pitchFamily="34" charset="0"/>
                <a:cs typeface="Arial" panose="020B0604020202020204" pitchFamily="34" charset="0"/>
              </a:rPr>
              <a:t>OONE HEALTH – Direito</a:t>
            </a:r>
          </a:p>
          <a:p>
            <a:pPr algn="r"/>
            <a:r>
              <a:rPr lang="en-US" sz="2000" b="1" dirty="0">
                <a:latin typeface="Arial" panose="020B0604020202020204" pitchFamily="34" charset="0"/>
                <a:cs typeface="Arial" panose="020B0604020202020204" pitchFamily="34" charset="0"/>
              </a:rPr>
              <a:t>NE HEALTH – Direito</a:t>
            </a:r>
            <a:endParaRPr lang="pt-PT" sz="2400" b="1" dirty="0">
              <a:solidFill>
                <a:srgbClr val="00B050"/>
              </a:solidFill>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A5E5195B-0AA6-4849-8CFF-3DD8FCF23B9C}"/>
              </a:ext>
            </a:extLst>
          </p:cNvPr>
          <p:cNvSpPr txBox="1"/>
          <p:nvPr/>
        </p:nvSpPr>
        <p:spPr>
          <a:xfrm>
            <a:off x="445181" y="1332906"/>
            <a:ext cx="10243457" cy="5586145"/>
          </a:xfrm>
          <a:prstGeom prst="rect">
            <a:avLst/>
          </a:prstGeom>
          <a:noFill/>
        </p:spPr>
        <p:txBody>
          <a:bodyPr wrap="square" rtlCol="0">
            <a:spAutoFit/>
          </a:bodyPr>
          <a:lstStyle/>
          <a:p>
            <a:r>
              <a:rPr lang="pt-PT" b="1" dirty="0">
                <a:latin typeface="+mj-lt"/>
                <a:cs typeface="Arial" panose="020B0604020202020204" pitchFamily="34" charset="0"/>
              </a:rPr>
              <a:t>Alguns casos emblemáticos </a:t>
            </a:r>
          </a:p>
          <a:p>
            <a:r>
              <a:rPr lang="pt-PT" dirty="0">
                <a:latin typeface="+mj-lt"/>
                <a:cs typeface="Arial" panose="020B0604020202020204" pitchFamily="34" charset="0"/>
              </a:rPr>
              <a:t>Cf. </a:t>
            </a:r>
            <a:r>
              <a:rPr lang="pt-PT" cap="small" dirty="0">
                <a:latin typeface="+mj-lt"/>
                <a:cs typeface="Arial" panose="020B0604020202020204" pitchFamily="34" charset="0"/>
              </a:rPr>
              <a:t>Carla Amado Gomes, </a:t>
            </a:r>
            <a:r>
              <a:rPr lang="pt-PT" i="1" dirty="0">
                <a:latin typeface="+mj-lt"/>
                <a:cs typeface="Arial" panose="020B0604020202020204" pitchFamily="34" charset="0"/>
              </a:rPr>
              <a:t>Direito Internacional do Ambiente: Uma Abordagem Temática, </a:t>
            </a:r>
            <a:r>
              <a:rPr lang="pt-PT" dirty="0">
                <a:latin typeface="+mj-lt"/>
                <a:cs typeface="Arial" panose="020B0604020202020204" pitchFamily="34" charset="0"/>
              </a:rPr>
              <a:t>Lisboa, AAFDL, 2018, pp. 62-95</a:t>
            </a:r>
          </a:p>
          <a:p>
            <a:endParaRPr lang="pt-PT" dirty="0">
              <a:latin typeface="+mj-lt"/>
              <a:cs typeface="Arial" panose="020B0604020202020204" pitchFamily="34" charset="0"/>
            </a:endParaRPr>
          </a:p>
          <a:p>
            <a:pPr marL="342900" indent="-342900">
              <a:buFont typeface="Arial" panose="020B0604020202020204" pitchFamily="34" charset="0"/>
              <a:buChar char="•"/>
            </a:pPr>
            <a:r>
              <a:rPr lang="pt-PT" dirty="0">
                <a:latin typeface="+mj-lt"/>
                <a:cs typeface="Arial" panose="020B0604020202020204" pitchFamily="34" charset="0"/>
              </a:rPr>
              <a:t>Caso </a:t>
            </a:r>
            <a:r>
              <a:rPr lang="pt-PT" i="1" dirty="0" err="1">
                <a:latin typeface="+mj-lt"/>
                <a:cs typeface="Arial" panose="020B0604020202020204" pitchFamily="34" charset="0"/>
              </a:rPr>
              <a:t>Hacisalihoglu</a:t>
            </a:r>
            <a:r>
              <a:rPr lang="pt-PT" i="1" dirty="0">
                <a:latin typeface="+mj-lt"/>
                <a:cs typeface="Arial" panose="020B0604020202020204" pitchFamily="34" charset="0"/>
              </a:rPr>
              <a:t> c. Turquia, </a:t>
            </a:r>
            <a:r>
              <a:rPr lang="pt-PT" dirty="0">
                <a:latin typeface="+mj-lt"/>
                <a:cs typeface="Arial" panose="020B0604020202020204" pitchFamily="34" charset="0"/>
              </a:rPr>
              <a:t>proc. 343/04: «o ambiente constitui um valor cuja </a:t>
            </a:r>
            <a:r>
              <a:rPr lang="pt-PT" dirty="0" err="1">
                <a:latin typeface="+mj-lt"/>
                <a:cs typeface="Arial" panose="020B0604020202020204" pitchFamily="34" charset="0"/>
              </a:rPr>
              <a:t>protecção</a:t>
            </a:r>
            <a:r>
              <a:rPr lang="pt-PT" dirty="0">
                <a:latin typeface="+mj-lt"/>
                <a:cs typeface="Arial" panose="020B0604020202020204" pitchFamily="34" charset="0"/>
              </a:rPr>
              <a:t> é reclamada pela opinião pública e que deve ser assegurada pelos poderes públicos, de forma constante e sustentada»</a:t>
            </a:r>
          </a:p>
          <a:p>
            <a:pPr marL="342900" indent="-342900">
              <a:buFont typeface="Arial" panose="020B0604020202020204" pitchFamily="34" charset="0"/>
              <a:buChar char="•"/>
            </a:pPr>
            <a:endParaRPr lang="pt-PT" dirty="0">
              <a:latin typeface="+mj-lt"/>
              <a:cs typeface="Arial" panose="020B0604020202020204" pitchFamily="34" charset="0"/>
            </a:endParaRPr>
          </a:p>
          <a:p>
            <a:pPr marL="342900" indent="-342900">
              <a:buFont typeface="Arial" panose="020B0604020202020204" pitchFamily="34" charset="0"/>
              <a:buChar char="•"/>
            </a:pPr>
            <a:r>
              <a:rPr lang="pt-PT" dirty="0">
                <a:latin typeface="+mj-lt"/>
                <a:cs typeface="Arial" panose="020B0604020202020204" pitchFamily="34" charset="0"/>
              </a:rPr>
              <a:t>«</a:t>
            </a:r>
            <a:r>
              <a:rPr lang="pt-PT" dirty="0" err="1">
                <a:latin typeface="+mj-lt"/>
                <a:cs typeface="Arial" panose="020B0604020202020204" pitchFamily="34" charset="0"/>
              </a:rPr>
              <a:t>protecção</a:t>
            </a:r>
            <a:r>
              <a:rPr lang="pt-PT" dirty="0">
                <a:latin typeface="+mj-lt"/>
                <a:cs typeface="Arial" panose="020B0604020202020204" pitchFamily="34" charset="0"/>
              </a:rPr>
              <a:t> do ambiente quer como fundamento de não ingerência em direitos de liberdade quer como esteio de intervenções restritivas» - cf. caso </a:t>
            </a:r>
            <a:r>
              <a:rPr lang="pt-PT" i="1" dirty="0">
                <a:latin typeface="+mj-lt"/>
                <a:cs typeface="Arial" panose="020B0604020202020204" pitchFamily="34" charset="0"/>
              </a:rPr>
              <a:t>Vides </a:t>
            </a:r>
            <a:r>
              <a:rPr lang="pt-PT" i="1" dirty="0" err="1">
                <a:latin typeface="+mj-lt"/>
                <a:cs typeface="Arial" panose="020B0604020202020204" pitchFamily="34" charset="0"/>
              </a:rPr>
              <a:t>Aizsarsdzibas</a:t>
            </a:r>
            <a:r>
              <a:rPr lang="pt-PT" i="1" dirty="0">
                <a:latin typeface="+mj-lt"/>
                <a:cs typeface="Arial" panose="020B0604020202020204" pitchFamily="34" charset="0"/>
              </a:rPr>
              <a:t> </a:t>
            </a:r>
            <a:r>
              <a:rPr lang="pt-PT" i="1" dirty="0" err="1">
                <a:latin typeface="+mj-lt"/>
                <a:cs typeface="Arial" panose="020B0604020202020204" pitchFamily="34" charset="0"/>
              </a:rPr>
              <a:t>Klubs</a:t>
            </a:r>
            <a:r>
              <a:rPr lang="pt-PT" i="1" dirty="0">
                <a:latin typeface="+mj-lt"/>
                <a:cs typeface="Arial" panose="020B0604020202020204" pitchFamily="34" charset="0"/>
              </a:rPr>
              <a:t> c. Letónia, </a:t>
            </a:r>
            <a:r>
              <a:rPr lang="pt-PT" dirty="0">
                <a:latin typeface="+mj-lt"/>
                <a:cs typeface="Arial" panose="020B0604020202020204" pitchFamily="34" charset="0"/>
              </a:rPr>
              <a:t>27.05.2004, proc. 57829/00;</a:t>
            </a:r>
          </a:p>
          <a:p>
            <a:pPr marL="342900" indent="-342900">
              <a:buFont typeface="Arial" panose="020B0604020202020204" pitchFamily="34" charset="0"/>
              <a:buChar char="•"/>
            </a:pPr>
            <a:endParaRPr lang="pt-PT" dirty="0">
              <a:latin typeface="+mj-lt"/>
              <a:cs typeface="Arial" panose="020B0604020202020204" pitchFamily="34" charset="0"/>
            </a:endParaRPr>
          </a:p>
          <a:p>
            <a:pPr marL="342900" indent="-342900">
              <a:buFont typeface="Arial" panose="020B0604020202020204" pitchFamily="34" charset="0"/>
              <a:buChar char="•"/>
            </a:pPr>
            <a:r>
              <a:rPr lang="pt-PT" dirty="0">
                <a:latin typeface="+mj-lt"/>
                <a:cs typeface="Arial" panose="020B0604020202020204" pitchFamily="34" charset="0"/>
              </a:rPr>
              <a:t>Proteção do ambiente como fundamento de restrição a outros direitos – Caso </a:t>
            </a:r>
            <a:r>
              <a:rPr lang="pt-PT" i="1" dirty="0" err="1">
                <a:latin typeface="+mj-lt"/>
                <a:cs typeface="Arial" panose="020B0604020202020204" pitchFamily="34" charset="0"/>
              </a:rPr>
              <a:t>Buckley</a:t>
            </a:r>
            <a:r>
              <a:rPr lang="pt-PT" i="1" dirty="0">
                <a:latin typeface="+mj-lt"/>
                <a:cs typeface="Arial" panose="020B0604020202020204" pitchFamily="34" charset="0"/>
              </a:rPr>
              <a:t> c. Reino Unido</a:t>
            </a:r>
            <a:r>
              <a:rPr lang="pt-PT" dirty="0">
                <a:latin typeface="+mj-lt"/>
                <a:cs typeface="Arial" panose="020B0604020202020204" pitchFamily="34" charset="0"/>
              </a:rPr>
              <a:t>, 25.09.1996, proc. 23/1995/529/615, com argumentação reiterada nos casos </a:t>
            </a:r>
            <a:r>
              <a:rPr lang="pt-PT" i="1" dirty="0">
                <a:latin typeface="+mj-lt"/>
                <a:cs typeface="Arial" panose="020B0604020202020204" pitchFamily="34" charset="0"/>
              </a:rPr>
              <a:t>Chapman, Jane Smith, </a:t>
            </a:r>
            <a:r>
              <a:rPr lang="pt-PT" i="1" dirty="0" err="1">
                <a:latin typeface="+mj-lt"/>
                <a:cs typeface="Arial" panose="020B0604020202020204" pitchFamily="34" charset="0"/>
              </a:rPr>
              <a:t>Coster</a:t>
            </a:r>
            <a:r>
              <a:rPr lang="pt-PT" i="1" dirty="0">
                <a:latin typeface="+mj-lt"/>
                <a:cs typeface="Arial" panose="020B0604020202020204" pitchFamily="34" charset="0"/>
              </a:rPr>
              <a:t>, Lee e </a:t>
            </a:r>
            <a:r>
              <a:rPr lang="pt-PT" i="1" dirty="0" err="1">
                <a:latin typeface="+mj-lt"/>
                <a:cs typeface="Arial" panose="020B0604020202020204" pitchFamily="34" charset="0"/>
              </a:rPr>
              <a:t>Beard</a:t>
            </a:r>
            <a:r>
              <a:rPr lang="pt-PT" i="1" dirty="0">
                <a:latin typeface="+mj-lt"/>
                <a:cs typeface="Arial" panose="020B0604020202020204" pitchFamily="34" charset="0"/>
              </a:rPr>
              <a:t> c. Reino Unido;</a:t>
            </a:r>
          </a:p>
          <a:p>
            <a:pPr marL="342900" indent="-342900">
              <a:buFont typeface="Arial" panose="020B0604020202020204" pitchFamily="34" charset="0"/>
              <a:buChar char="•"/>
            </a:pPr>
            <a:endParaRPr lang="pt-PT" dirty="0">
              <a:latin typeface="+mj-lt"/>
              <a:cs typeface="Arial" panose="020B0604020202020204" pitchFamily="34" charset="0"/>
            </a:endParaRPr>
          </a:p>
          <a:p>
            <a:endParaRPr lang="pt-PT" dirty="0">
              <a:latin typeface="Arial" panose="020B0604020202020204" pitchFamily="34" charset="0"/>
              <a:cs typeface="Arial" panose="020B0604020202020204" pitchFamily="34" charset="0"/>
            </a:endParaRPr>
          </a:p>
        </p:txBody>
      </p:sp>
      <p:pic>
        <p:nvPicPr>
          <p:cNvPr id="2" name="Imagem 1">
            <a:extLst>
              <a:ext uri="{FF2B5EF4-FFF2-40B4-BE49-F238E27FC236}">
                <a16:creationId xmlns:a16="http://schemas.microsoft.com/office/drawing/2014/main" id="{E7C9865F-DA68-2110-1DB1-4A617158F9AF}"/>
              </a:ext>
            </a:extLst>
          </p:cNvPr>
          <p:cNvPicPr>
            <a:picLocks noChangeAspect="1"/>
          </p:cNvPicPr>
          <p:nvPr/>
        </p:nvPicPr>
        <p:blipFill>
          <a:blip r:embed="rId2"/>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37780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0"/>
            <a:ext cx="10688638" cy="1396378"/>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0" y="0"/>
            <a:ext cx="10688638" cy="13329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2000" b="1" dirty="0">
                <a:latin typeface="Arial" panose="020B0604020202020204" pitchFamily="34" charset="0"/>
                <a:cs typeface="Arial" panose="020B0604020202020204" pitchFamily="34" charset="0"/>
              </a:rPr>
              <a:t>ONE HEALTH – Direito</a:t>
            </a:r>
            <a:endParaRPr lang="pt-PT" sz="2400" b="1" dirty="0">
              <a:solidFill>
                <a:srgbClr val="00B050"/>
              </a:solidFill>
              <a:latin typeface="Arial" panose="020B0604020202020204" pitchFamily="34" charset="0"/>
              <a:cs typeface="Arial" panose="020B0604020202020204" pitchFamily="34" charset="0"/>
            </a:endParaRPr>
          </a:p>
          <a:p>
            <a:pPr algn="r"/>
            <a:r>
              <a:rPr lang="en-US" sz="2000" b="1" dirty="0">
                <a:latin typeface="Arial" panose="020B0604020202020204" pitchFamily="34" charset="0"/>
                <a:cs typeface="Arial" panose="020B0604020202020204" pitchFamily="34" charset="0"/>
              </a:rPr>
              <a:t>OONE HEALTH – Direito</a:t>
            </a:r>
          </a:p>
          <a:p>
            <a:pPr algn="r"/>
            <a:r>
              <a:rPr lang="en-US" sz="2000" b="1" dirty="0">
                <a:latin typeface="Arial" panose="020B0604020202020204" pitchFamily="34" charset="0"/>
                <a:cs typeface="Arial" panose="020B0604020202020204" pitchFamily="34" charset="0"/>
              </a:rPr>
              <a:t>NE HEALTH – Direito</a:t>
            </a:r>
            <a:endParaRPr lang="pt-PT" sz="2400" b="1" dirty="0">
              <a:solidFill>
                <a:srgbClr val="00B050"/>
              </a:solidFill>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A5E5195B-0AA6-4849-8CFF-3DD8FCF23B9C}"/>
              </a:ext>
            </a:extLst>
          </p:cNvPr>
          <p:cNvSpPr txBox="1"/>
          <p:nvPr/>
        </p:nvSpPr>
        <p:spPr>
          <a:xfrm>
            <a:off x="222590" y="1528849"/>
            <a:ext cx="10243457" cy="5262979"/>
          </a:xfrm>
          <a:prstGeom prst="rect">
            <a:avLst/>
          </a:prstGeom>
          <a:noFill/>
        </p:spPr>
        <p:txBody>
          <a:bodyPr wrap="square" rtlCol="0">
            <a:spAutoFit/>
          </a:bodyPr>
          <a:lstStyle/>
          <a:p>
            <a:r>
              <a:rPr lang="pt-PT" b="1" dirty="0">
                <a:latin typeface="+mj-lt"/>
                <a:cs typeface="Arial" panose="020B0604020202020204" pitchFamily="34" charset="0"/>
              </a:rPr>
              <a:t>Alguns casos emblemáticos </a:t>
            </a:r>
          </a:p>
          <a:p>
            <a:r>
              <a:rPr lang="pt-PT" dirty="0">
                <a:latin typeface="+mj-lt"/>
                <a:cs typeface="Arial" panose="020B0604020202020204" pitchFamily="34" charset="0"/>
              </a:rPr>
              <a:t>Cf. </a:t>
            </a:r>
            <a:r>
              <a:rPr lang="pt-PT" cap="small" dirty="0">
                <a:latin typeface="+mj-lt"/>
                <a:cs typeface="Arial" panose="020B0604020202020204" pitchFamily="34" charset="0"/>
              </a:rPr>
              <a:t>Carla Amado Gomes, </a:t>
            </a:r>
            <a:r>
              <a:rPr lang="pt-PT" i="1" dirty="0">
                <a:latin typeface="+mj-lt"/>
                <a:cs typeface="Arial" panose="020B0604020202020204" pitchFamily="34" charset="0"/>
              </a:rPr>
              <a:t>Direito Internacional do Ambiente: Uma Abordagem Temática, </a:t>
            </a:r>
            <a:r>
              <a:rPr lang="pt-PT" dirty="0">
                <a:latin typeface="+mj-lt"/>
                <a:cs typeface="Arial" panose="020B0604020202020204" pitchFamily="34" charset="0"/>
              </a:rPr>
              <a:t>Lisboa, AAFDL, 2018, pp. 62-95</a:t>
            </a:r>
          </a:p>
          <a:p>
            <a:endParaRPr lang="pt-PT" dirty="0">
              <a:latin typeface="+mj-lt"/>
              <a:cs typeface="Arial" panose="020B0604020202020204" pitchFamily="34" charset="0"/>
            </a:endParaRPr>
          </a:p>
          <a:p>
            <a:pPr marL="342900" indent="-342900">
              <a:buFont typeface="Arial" panose="020B0604020202020204" pitchFamily="34" charset="0"/>
              <a:buChar char="•"/>
            </a:pPr>
            <a:r>
              <a:rPr lang="pt-PT" i="1" dirty="0">
                <a:latin typeface="+mj-lt"/>
                <a:cs typeface="Arial" panose="020B0604020202020204" pitchFamily="34" charset="0"/>
              </a:rPr>
              <a:t>«</a:t>
            </a:r>
            <a:r>
              <a:rPr lang="pt-PT" dirty="0">
                <a:latin typeface="+mj-lt"/>
                <a:cs typeface="Arial" panose="020B0604020202020204" pitchFamily="34" charset="0"/>
              </a:rPr>
              <a:t>O primeiro aresto em que a Corte se pronunciou sobre um alegado “direito ao ambiente” foi o caso </a:t>
            </a:r>
            <a:r>
              <a:rPr lang="pt-PT" i="1" dirty="0" err="1">
                <a:latin typeface="+mj-lt"/>
                <a:cs typeface="Arial" panose="020B0604020202020204" pitchFamily="34" charset="0"/>
              </a:rPr>
              <a:t>Poweell</a:t>
            </a:r>
            <a:r>
              <a:rPr lang="pt-PT" i="1" dirty="0">
                <a:latin typeface="+mj-lt"/>
                <a:cs typeface="Arial" panose="020B0604020202020204" pitchFamily="34" charset="0"/>
              </a:rPr>
              <a:t> and </a:t>
            </a:r>
            <a:r>
              <a:rPr lang="pt-PT" i="1" dirty="0" err="1">
                <a:latin typeface="+mj-lt"/>
                <a:cs typeface="Arial" panose="020B0604020202020204" pitchFamily="34" charset="0"/>
              </a:rPr>
              <a:t>Rayner</a:t>
            </a:r>
            <a:r>
              <a:rPr lang="pt-PT" i="1" dirty="0">
                <a:latin typeface="+mj-lt"/>
                <a:cs typeface="Arial" panose="020B0604020202020204" pitchFamily="34" charset="0"/>
              </a:rPr>
              <a:t> contra o Reino Unido </a:t>
            </a:r>
            <a:r>
              <a:rPr lang="pt-PT" dirty="0">
                <a:latin typeface="+mj-lt"/>
                <a:cs typeface="Arial" panose="020B0604020202020204" pitchFamily="34" charset="0"/>
              </a:rPr>
              <a:t>(1990)» - «carácter pioneiro» - aeroporto de </a:t>
            </a:r>
            <a:r>
              <a:rPr lang="pt-PT" dirty="0" err="1">
                <a:latin typeface="+mj-lt"/>
                <a:cs typeface="Arial" panose="020B0604020202020204" pitchFamily="34" charset="0"/>
              </a:rPr>
              <a:t>Heathrow</a:t>
            </a:r>
            <a:r>
              <a:rPr lang="pt-PT" dirty="0">
                <a:latin typeface="+mj-lt"/>
                <a:cs typeface="Arial" panose="020B0604020202020204" pitchFamily="34" charset="0"/>
              </a:rPr>
              <a:t>;</a:t>
            </a:r>
          </a:p>
          <a:p>
            <a:pPr marL="864337" lvl="1" indent="-342900">
              <a:buFont typeface="Arial" panose="020B0604020202020204" pitchFamily="34" charset="0"/>
              <a:buChar char="•"/>
            </a:pPr>
            <a:r>
              <a:rPr lang="pt-PT" dirty="0">
                <a:latin typeface="+mj-lt"/>
                <a:cs typeface="Arial" panose="020B0604020202020204" pitchFamily="34" charset="0"/>
              </a:rPr>
              <a:t>Aproximação «entre privacidade e qualidade de vida, a partir do conceito de “ingerência”».</a:t>
            </a:r>
          </a:p>
          <a:p>
            <a:pPr marL="342900" indent="-342900">
              <a:buFont typeface="Arial" panose="020B0604020202020204" pitchFamily="34" charset="0"/>
              <a:buChar char="•"/>
            </a:pPr>
            <a:r>
              <a:rPr lang="pt-PT" dirty="0">
                <a:latin typeface="+mj-lt"/>
                <a:cs typeface="Arial" panose="020B0604020202020204" pitchFamily="34" charset="0"/>
              </a:rPr>
              <a:t>«Apesar de o âmbito de proteção da norma do artigo 8 da Convenção não abranger, pelo menos numa </a:t>
            </a:r>
            <a:r>
              <a:rPr lang="pt-PT" dirty="0" err="1">
                <a:latin typeface="+mj-lt"/>
                <a:cs typeface="Arial" panose="020B0604020202020204" pitchFamily="34" charset="0"/>
              </a:rPr>
              <a:t>perspectiva</a:t>
            </a:r>
            <a:r>
              <a:rPr lang="pt-PT" dirty="0">
                <a:latin typeface="+mj-lt"/>
                <a:cs typeface="Arial" panose="020B0604020202020204" pitchFamily="34" charset="0"/>
              </a:rPr>
              <a:t> tradicional, a defesa contra ruídos, a Corte aceitou a caracterização dos queixosos, </a:t>
            </a:r>
            <a:r>
              <a:rPr lang="pt-PT" dirty="0" err="1">
                <a:latin typeface="+mj-lt"/>
                <a:cs typeface="Arial" panose="020B0604020202020204" pitchFamily="34" charset="0"/>
              </a:rPr>
              <a:t>adoptando</a:t>
            </a:r>
            <a:r>
              <a:rPr lang="pt-PT" dirty="0">
                <a:latin typeface="+mj-lt"/>
                <a:cs typeface="Arial" panose="020B0604020202020204" pitchFamily="34" charset="0"/>
              </a:rPr>
              <a:t> uma visão ampla do direito à reserva da vida privada» </a:t>
            </a:r>
            <a:r>
              <a:rPr lang="pt-PT" i="1" dirty="0">
                <a:latin typeface="+mj-lt"/>
                <a:cs typeface="Arial" panose="020B0604020202020204" pitchFamily="34" charset="0"/>
              </a:rPr>
              <a:t>(</a:t>
            </a:r>
            <a:r>
              <a:rPr lang="pt-PT" i="1" dirty="0" err="1">
                <a:latin typeface="+mj-lt"/>
                <a:cs typeface="Arial" panose="020B0604020202020204" pitchFamily="34" charset="0"/>
              </a:rPr>
              <a:t>ob.cit</a:t>
            </a:r>
            <a:r>
              <a:rPr lang="pt-PT" dirty="0">
                <a:latin typeface="+mj-lt"/>
                <a:cs typeface="Arial" panose="020B0604020202020204" pitchFamily="34" charset="0"/>
              </a:rPr>
              <a:t>., p. 68).</a:t>
            </a:r>
          </a:p>
          <a:p>
            <a:r>
              <a:rPr lang="pt-PT" dirty="0">
                <a:latin typeface="+mj-lt"/>
                <a:cs typeface="Arial" panose="020B0604020202020204" pitchFamily="34" charset="0"/>
              </a:rPr>
              <a:t>«autocontenção da corte relativamente à avaliação da ponderação de interesses realizada pelas autoridades britânicas», princípio da subsidiariedade e soberania; «Mas em breve a Corte se afastaria desta atitude de reserva e inauguraria uma nova fase». </a:t>
            </a:r>
          </a:p>
        </p:txBody>
      </p:sp>
      <p:pic>
        <p:nvPicPr>
          <p:cNvPr id="2" name="Imagem 1">
            <a:extLst>
              <a:ext uri="{FF2B5EF4-FFF2-40B4-BE49-F238E27FC236}">
                <a16:creationId xmlns:a16="http://schemas.microsoft.com/office/drawing/2014/main" id="{A68BE34D-DBC3-DC47-C3DC-3EDAAF1FBEA8}"/>
              </a:ext>
            </a:extLst>
          </p:cNvPr>
          <p:cNvPicPr>
            <a:picLocks noChangeAspect="1"/>
          </p:cNvPicPr>
          <p:nvPr/>
        </p:nvPicPr>
        <p:blipFill>
          <a:blip r:embed="rId2"/>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1059031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0"/>
            <a:ext cx="10688638" cy="1396378"/>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0" y="0"/>
            <a:ext cx="10688638" cy="13329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2000" b="1" dirty="0">
                <a:latin typeface="Arial" panose="020B0604020202020204" pitchFamily="34" charset="0"/>
                <a:cs typeface="Arial" panose="020B0604020202020204" pitchFamily="34" charset="0"/>
              </a:rPr>
              <a:t>ONE HEALTH – Direito</a:t>
            </a:r>
            <a:endParaRPr lang="pt-PT" sz="2400" b="1" dirty="0">
              <a:solidFill>
                <a:srgbClr val="00B050"/>
              </a:solidFill>
              <a:latin typeface="Arial" panose="020B0604020202020204" pitchFamily="34" charset="0"/>
              <a:cs typeface="Arial" panose="020B0604020202020204" pitchFamily="34" charset="0"/>
            </a:endParaRPr>
          </a:p>
          <a:p>
            <a:pPr algn="r"/>
            <a:r>
              <a:rPr lang="en-US" sz="2000" b="1" dirty="0">
                <a:latin typeface="Arial" panose="020B0604020202020204" pitchFamily="34" charset="0"/>
                <a:cs typeface="Arial" panose="020B0604020202020204" pitchFamily="34" charset="0"/>
              </a:rPr>
              <a:t>OONE HEALTH – Direito</a:t>
            </a:r>
          </a:p>
          <a:p>
            <a:pPr algn="r"/>
            <a:r>
              <a:rPr lang="en-US" sz="2000" b="1" dirty="0">
                <a:latin typeface="Arial" panose="020B0604020202020204" pitchFamily="34" charset="0"/>
                <a:cs typeface="Arial" panose="020B0604020202020204" pitchFamily="34" charset="0"/>
              </a:rPr>
              <a:t>NE HEALTH – Direito</a:t>
            </a:r>
            <a:endParaRPr lang="pt-PT" sz="2400" b="1" dirty="0">
              <a:solidFill>
                <a:srgbClr val="00B050"/>
              </a:solidFill>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A5E5195B-0AA6-4849-8CFF-3DD8FCF23B9C}"/>
              </a:ext>
            </a:extLst>
          </p:cNvPr>
          <p:cNvSpPr txBox="1"/>
          <p:nvPr/>
        </p:nvSpPr>
        <p:spPr>
          <a:xfrm>
            <a:off x="445181" y="1332906"/>
            <a:ext cx="10243457" cy="6001643"/>
          </a:xfrm>
          <a:prstGeom prst="rect">
            <a:avLst/>
          </a:prstGeom>
          <a:noFill/>
        </p:spPr>
        <p:txBody>
          <a:bodyPr wrap="square" rtlCol="0">
            <a:spAutoFit/>
          </a:bodyPr>
          <a:lstStyle/>
          <a:p>
            <a:pPr algn="just"/>
            <a:r>
              <a:rPr lang="pt-PT" sz="2400" b="1" dirty="0">
                <a:latin typeface="+mj-lt"/>
                <a:cs typeface="Arial" panose="020B0604020202020204" pitchFamily="34" charset="0"/>
              </a:rPr>
              <a:t>Alguns casos emblemáticos </a:t>
            </a:r>
          </a:p>
          <a:p>
            <a:pPr algn="just"/>
            <a:r>
              <a:rPr lang="pt-PT" sz="2400" dirty="0">
                <a:latin typeface="+mj-lt"/>
                <a:cs typeface="Arial" panose="020B0604020202020204" pitchFamily="34" charset="0"/>
              </a:rPr>
              <a:t>Cf. </a:t>
            </a:r>
            <a:r>
              <a:rPr lang="pt-PT" sz="2400" cap="small" dirty="0">
                <a:latin typeface="+mj-lt"/>
                <a:cs typeface="Arial" panose="020B0604020202020204" pitchFamily="34" charset="0"/>
              </a:rPr>
              <a:t>Carla Amado Gomes, </a:t>
            </a:r>
            <a:r>
              <a:rPr lang="pt-PT" sz="2400" i="1" dirty="0">
                <a:latin typeface="+mj-lt"/>
                <a:cs typeface="Arial" panose="020B0604020202020204" pitchFamily="34" charset="0"/>
              </a:rPr>
              <a:t>Direito Internacional do Ambiente: Uma Abordagem Temática, </a:t>
            </a:r>
            <a:r>
              <a:rPr lang="pt-PT" sz="2400" dirty="0">
                <a:latin typeface="+mj-lt"/>
                <a:cs typeface="Arial" panose="020B0604020202020204" pitchFamily="34" charset="0"/>
              </a:rPr>
              <a:t>Lisboa, AAFDL, 2018, pp. 62-95</a:t>
            </a:r>
          </a:p>
          <a:p>
            <a:pPr algn="just"/>
            <a:endParaRPr lang="pt-PT" sz="2400" dirty="0">
              <a:latin typeface="+mj-lt"/>
              <a:cs typeface="Arial" panose="020B0604020202020204" pitchFamily="34" charset="0"/>
            </a:endParaRPr>
          </a:p>
          <a:p>
            <a:pPr marL="342900" indent="-342900" algn="just">
              <a:buFont typeface="Arial" panose="020B0604020202020204" pitchFamily="34" charset="0"/>
              <a:buChar char="•"/>
            </a:pPr>
            <a:r>
              <a:rPr lang="pt-PT" sz="2400" dirty="0">
                <a:latin typeface="+mj-lt"/>
                <a:cs typeface="Arial" panose="020B0604020202020204" pitchFamily="34" charset="0"/>
              </a:rPr>
              <a:t>Caso </a:t>
            </a:r>
            <a:r>
              <a:rPr lang="pt-PT" sz="2400" i="1" dirty="0">
                <a:latin typeface="+mj-lt"/>
                <a:cs typeface="Arial" panose="020B0604020202020204" pitchFamily="34" charset="0"/>
              </a:rPr>
              <a:t> López Ostra c. Espanha</a:t>
            </a:r>
            <a:r>
              <a:rPr lang="pt-PT" sz="2400" dirty="0">
                <a:latin typeface="+mj-lt"/>
                <a:cs typeface="Arial" panose="020B0604020202020204" pitchFamily="34" charset="0"/>
              </a:rPr>
              <a:t>, 09.12.1994, proc. 16798/90 – «ligação entre privacidade e emissões poluentes “</a:t>
            </a:r>
            <a:r>
              <a:rPr lang="pt-PT" sz="2400" dirty="0" err="1">
                <a:latin typeface="+mj-lt"/>
                <a:cs typeface="Arial" panose="020B0604020202020204" pitchFamily="34" charset="0"/>
              </a:rPr>
              <a:t>olfactivas</a:t>
            </a:r>
            <a:r>
              <a:rPr lang="pt-PT" sz="2400" dirty="0">
                <a:latin typeface="+mj-lt"/>
                <a:cs typeface="Arial" panose="020B0604020202020204" pitchFamily="34" charset="0"/>
              </a:rPr>
              <a:t>”».</a:t>
            </a:r>
          </a:p>
          <a:p>
            <a:pPr marL="342900" indent="-342900" algn="just">
              <a:buFont typeface="Arial" panose="020B0604020202020204" pitchFamily="34" charset="0"/>
              <a:buChar char="•"/>
            </a:pPr>
            <a:r>
              <a:rPr lang="pt-PT" sz="2400" dirty="0">
                <a:latin typeface="+mj-lt"/>
                <a:cs typeface="Arial" panose="020B0604020202020204" pitchFamily="34" charset="0"/>
              </a:rPr>
              <a:t>Danos à saúde e à qualidade de vida</a:t>
            </a:r>
          </a:p>
          <a:p>
            <a:pPr marL="342900" indent="-342900" algn="just">
              <a:buFont typeface="Arial" panose="020B0604020202020204" pitchFamily="34" charset="0"/>
              <a:buChar char="•"/>
            </a:pPr>
            <a:r>
              <a:rPr lang="pt-PT" sz="2400" dirty="0">
                <a:latin typeface="+mj-lt"/>
                <a:cs typeface="Arial" panose="020B0604020202020204" pitchFamily="34" charset="0"/>
              </a:rPr>
              <a:t>Deveres estatais e o princípio da proibição do défice – violação em razão do «défice de cumprimento de um dever de </a:t>
            </a:r>
            <a:r>
              <a:rPr lang="pt-PT" sz="2400" dirty="0" err="1">
                <a:latin typeface="+mj-lt"/>
                <a:cs typeface="Arial" panose="020B0604020202020204" pitchFamily="34" charset="0"/>
              </a:rPr>
              <a:t>protecção</a:t>
            </a:r>
            <a:r>
              <a:rPr lang="pt-PT" sz="2400" dirty="0">
                <a:latin typeface="+mj-lt"/>
                <a:cs typeface="Arial" panose="020B0604020202020204" pitchFamily="34" charset="0"/>
              </a:rPr>
              <a:t> por parte das entidades públicas (não tendo ordenado o encerramento definitivo da estação, ou impondo medidas de minimização dos efeitos poluentes com vista a minorar impactos negativos para a população residente na vizinhança da estação)»; «”ingerência” que a poluição provoca na esfera da intimidade da requerente»; «estará sempre em causa a harmonização de interesses e o conflito entre saúde individual e saúde </a:t>
            </a:r>
            <a:r>
              <a:rPr lang="pt-PT" sz="2400" dirty="0" err="1">
                <a:latin typeface="+mj-lt"/>
                <a:cs typeface="Arial" panose="020B0604020202020204" pitchFamily="34" charset="0"/>
              </a:rPr>
              <a:t>colectiva</a:t>
            </a:r>
            <a:r>
              <a:rPr lang="pt-PT" sz="2400" dirty="0">
                <a:latin typeface="+mj-lt"/>
                <a:cs typeface="Arial" panose="020B0604020202020204" pitchFamily="34" charset="0"/>
              </a:rPr>
              <a:t> (na medida em que a estação contribui para reduzir os resíduos)» </a:t>
            </a:r>
            <a:r>
              <a:rPr lang="pt-PT" sz="2400" i="1" dirty="0">
                <a:latin typeface="+mj-lt"/>
                <a:cs typeface="Arial" panose="020B0604020202020204" pitchFamily="34" charset="0"/>
              </a:rPr>
              <a:t>(ob. cit., </a:t>
            </a:r>
            <a:r>
              <a:rPr lang="pt-PT" sz="2400" dirty="0">
                <a:latin typeface="+mj-lt"/>
                <a:cs typeface="Arial" panose="020B0604020202020204" pitchFamily="34" charset="0"/>
              </a:rPr>
              <a:t>p. 70)</a:t>
            </a:r>
            <a:r>
              <a:rPr lang="pt-PT" sz="2400" i="1" dirty="0">
                <a:latin typeface="+mj-lt"/>
                <a:cs typeface="Arial" panose="020B0604020202020204" pitchFamily="34" charset="0"/>
              </a:rPr>
              <a:t>.</a:t>
            </a:r>
            <a:r>
              <a:rPr lang="pt-PT" sz="2400" dirty="0">
                <a:latin typeface="+mj-lt"/>
                <a:cs typeface="Arial" panose="020B0604020202020204" pitchFamily="34" charset="0"/>
              </a:rPr>
              <a:t> </a:t>
            </a:r>
          </a:p>
        </p:txBody>
      </p:sp>
      <p:pic>
        <p:nvPicPr>
          <p:cNvPr id="2" name="Imagem 1">
            <a:extLst>
              <a:ext uri="{FF2B5EF4-FFF2-40B4-BE49-F238E27FC236}">
                <a16:creationId xmlns:a16="http://schemas.microsoft.com/office/drawing/2014/main" id="{00157B05-847E-009C-071D-18A0D3CD70C8}"/>
              </a:ext>
            </a:extLst>
          </p:cNvPr>
          <p:cNvPicPr>
            <a:picLocks noChangeAspect="1"/>
          </p:cNvPicPr>
          <p:nvPr/>
        </p:nvPicPr>
        <p:blipFill>
          <a:blip r:embed="rId2"/>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2714248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0" y="0"/>
            <a:ext cx="10688638" cy="1396378"/>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0" y="0"/>
            <a:ext cx="10688638" cy="13329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en-US" sz="2000" b="1" dirty="0">
                <a:latin typeface="Arial" panose="020B0604020202020204" pitchFamily="34" charset="0"/>
                <a:cs typeface="Arial" panose="020B0604020202020204" pitchFamily="34" charset="0"/>
              </a:rPr>
              <a:t>ONE HEALTH – Direito</a:t>
            </a:r>
            <a:endParaRPr lang="pt-PT" sz="2400" b="1" dirty="0">
              <a:solidFill>
                <a:srgbClr val="00B050"/>
              </a:solidFill>
              <a:latin typeface="Arial" panose="020B0604020202020204" pitchFamily="34" charset="0"/>
              <a:cs typeface="Arial" panose="020B0604020202020204" pitchFamily="34" charset="0"/>
            </a:endParaRPr>
          </a:p>
          <a:p>
            <a:pPr algn="r"/>
            <a:r>
              <a:rPr lang="en-US" sz="2000" b="1" dirty="0">
                <a:latin typeface="Arial" panose="020B0604020202020204" pitchFamily="34" charset="0"/>
                <a:cs typeface="Arial" panose="020B0604020202020204" pitchFamily="34" charset="0"/>
              </a:rPr>
              <a:t>OONE HEALTH – Direito</a:t>
            </a:r>
          </a:p>
          <a:p>
            <a:pPr algn="r"/>
            <a:r>
              <a:rPr lang="en-US" sz="2000" b="1" dirty="0">
                <a:latin typeface="Arial" panose="020B0604020202020204" pitchFamily="34" charset="0"/>
                <a:cs typeface="Arial" panose="020B0604020202020204" pitchFamily="34" charset="0"/>
              </a:rPr>
              <a:t>NE HEALTH – Direito</a:t>
            </a:r>
            <a:endParaRPr lang="pt-PT" sz="2400" b="1" dirty="0">
              <a:solidFill>
                <a:srgbClr val="00B050"/>
              </a:solidFill>
              <a:latin typeface="Arial" panose="020B0604020202020204" pitchFamily="34" charset="0"/>
              <a:cs typeface="Arial" panose="020B0604020202020204" pitchFamily="34" charset="0"/>
            </a:endParaRPr>
          </a:p>
        </p:txBody>
      </p:sp>
      <p:sp>
        <p:nvSpPr>
          <p:cNvPr id="7" name="CaixaDeTexto 6">
            <a:extLst>
              <a:ext uri="{FF2B5EF4-FFF2-40B4-BE49-F238E27FC236}">
                <a16:creationId xmlns:a16="http://schemas.microsoft.com/office/drawing/2014/main" id="{A5E5195B-0AA6-4849-8CFF-3DD8FCF23B9C}"/>
              </a:ext>
            </a:extLst>
          </p:cNvPr>
          <p:cNvSpPr txBox="1"/>
          <p:nvPr/>
        </p:nvSpPr>
        <p:spPr>
          <a:xfrm>
            <a:off x="222590" y="1692135"/>
            <a:ext cx="10243457" cy="4093428"/>
          </a:xfrm>
          <a:prstGeom prst="rect">
            <a:avLst/>
          </a:prstGeom>
          <a:noFill/>
        </p:spPr>
        <p:txBody>
          <a:bodyPr wrap="square" rtlCol="0">
            <a:spAutoFit/>
          </a:bodyPr>
          <a:lstStyle/>
          <a:p>
            <a:pPr algn="just"/>
            <a:r>
              <a:rPr lang="pt-PT" sz="2600" b="1" dirty="0">
                <a:latin typeface="+mj-lt"/>
                <a:cs typeface="Arial" panose="020B0604020202020204" pitchFamily="34" charset="0"/>
              </a:rPr>
              <a:t>Alguns casos emblemáticos </a:t>
            </a:r>
          </a:p>
          <a:p>
            <a:pPr algn="just"/>
            <a:endParaRPr lang="pt-PT" sz="2600" dirty="0">
              <a:latin typeface="+mj-lt"/>
              <a:cs typeface="Arial" panose="020B0604020202020204" pitchFamily="34" charset="0"/>
            </a:endParaRPr>
          </a:p>
          <a:p>
            <a:pPr algn="just"/>
            <a:r>
              <a:rPr lang="pt-PT" sz="2600" dirty="0">
                <a:latin typeface="+mj-lt"/>
                <a:cs typeface="Arial" panose="020B0604020202020204" pitchFamily="34" charset="0"/>
              </a:rPr>
              <a:t>Cf. </a:t>
            </a:r>
            <a:r>
              <a:rPr lang="pt-PT" sz="2600" cap="small" dirty="0">
                <a:latin typeface="+mj-lt"/>
                <a:cs typeface="Arial" panose="020B0604020202020204" pitchFamily="34" charset="0"/>
              </a:rPr>
              <a:t>Carla Amado Gomes, </a:t>
            </a:r>
            <a:r>
              <a:rPr lang="pt-PT" sz="2600" i="1" dirty="0">
                <a:latin typeface="+mj-lt"/>
                <a:cs typeface="Arial" panose="020B0604020202020204" pitchFamily="34" charset="0"/>
              </a:rPr>
              <a:t>Direito Internacional do Ambiente: Uma Abordagem Temática, </a:t>
            </a:r>
            <a:r>
              <a:rPr lang="pt-PT" sz="2600" dirty="0">
                <a:latin typeface="+mj-lt"/>
                <a:cs typeface="Arial" panose="020B0604020202020204" pitchFamily="34" charset="0"/>
              </a:rPr>
              <a:t>Lisboa, AAFDL, 2018, pp. 62-95</a:t>
            </a:r>
          </a:p>
          <a:p>
            <a:pPr algn="just"/>
            <a:endParaRPr lang="pt-PT" sz="2600" dirty="0">
              <a:latin typeface="+mj-lt"/>
              <a:cs typeface="Arial" panose="020B0604020202020204" pitchFamily="34" charset="0"/>
            </a:endParaRPr>
          </a:p>
          <a:p>
            <a:pPr marL="342900" indent="-342900" algn="just">
              <a:buFont typeface="Arial" panose="020B0604020202020204" pitchFamily="34" charset="0"/>
              <a:buChar char="•"/>
            </a:pPr>
            <a:r>
              <a:rPr lang="pt-PT" sz="2600" dirty="0">
                <a:latin typeface="+mj-lt"/>
                <a:cs typeface="Arial" panose="020B0604020202020204" pitchFamily="34" charset="0"/>
              </a:rPr>
              <a:t>Caso </a:t>
            </a:r>
            <a:r>
              <a:rPr lang="pt-PT" sz="2600" i="1" dirty="0">
                <a:latin typeface="+mj-lt"/>
                <a:cs typeface="Arial" panose="020B0604020202020204" pitchFamily="34" charset="0"/>
              </a:rPr>
              <a:t> Anna Maria Guerra e outros c. Itália</a:t>
            </a:r>
            <a:r>
              <a:rPr lang="pt-PT" sz="2600" dirty="0">
                <a:latin typeface="+mj-lt"/>
                <a:cs typeface="Arial" panose="020B0604020202020204" pitchFamily="34" charset="0"/>
              </a:rPr>
              <a:t>, 19.02.1998, procs. 116/1996/735/932</a:t>
            </a:r>
          </a:p>
          <a:p>
            <a:pPr marL="864337" lvl="1" indent="-342900" algn="just">
              <a:buFont typeface="Arial" panose="020B0604020202020204" pitchFamily="34" charset="0"/>
              <a:buChar char="•"/>
            </a:pPr>
            <a:r>
              <a:rPr lang="pt-PT" sz="2600" dirty="0">
                <a:latin typeface="+mj-lt"/>
                <a:cs typeface="Arial" panose="020B0604020202020204" pitchFamily="34" charset="0"/>
              </a:rPr>
              <a:t>«dever de informação do Estado relativamente a riscos sanitários decorrentes de emissões gasosas» «hospitalização de uma centena e meia de pessoas por envenenamento» </a:t>
            </a:r>
          </a:p>
        </p:txBody>
      </p:sp>
      <p:pic>
        <p:nvPicPr>
          <p:cNvPr id="2" name="Imagem 1">
            <a:extLst>
              <a:ext uri="{FF2B5EF4-FFF2-40B4-BE49-F238E27FC236}">
                <a16:creationId xmlns:a16="http://schemas.microsoft.com/office/drawing/2014/main" id="{8BB5A986-A38F-CDD0-2BC8-CDE2CC00E3DC}"/>
              </a:ext>
            </a:extLst>
          </p:cNvPr>
          <p:cNvPicPr>
            <a:picLocks noChangeAspect="1"/>
          </p:cNvPicPr>
          <p:nvPr/>
        </p:nvPicPr>
        <p:blipFill>
          <a:blip r:embed="rId2"/>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1272686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872D054-0657-49C7-9A3E-5CEE6E8B920A}"/>
              </a:ext>
            </a:extLst>
          </p:cNvPr>
          <p:cNvSpPr txBox="1"/>
          <p:nvPr/>
        </p:nvSpPr>
        <p:spPr>
          <a:xfrm>
            <a:off x="957263" y="1525589"/>
            <a:ext cx="9178925" cy="4739759"/>
          </a:xfrm>
          <a:prstGeom prst="rect">
            <a:avLst/>
          </a:prstGeom>
          <a:noFill/>
        </p:spPr>
        <p:txBody>
          <a:bodyPr>
            <a:spAutoFit/>
          </a:bodyPr>
          <a:lstStyle/>
          <a:p>
            <a:pPr marL="521437" lvl="1" indent="0" algn="just" defTabSz="521437" eaLnBrk="1" fontAlgn="auto" hangingPunct="1">
              <a:spcBef>
                <a:spcPts val="0"/>
              </a:spcBef>
              <a:spcAft>
                <a:spcPts val="0"/>
              </a:spcAft>
              <a:defRPr/>
            </a:pPr>
            <a:endParaRPr lang="pt-BR" sz="1600" b="1" dirty="0">
              <a:solidFill>
                <a:srgbClr val="494F60"/>
              </a:solidFill>
              <a:latin typeface="+mn-lt"/>
              <a:cs typeface="+mn-cs"/>
            </a:endParaRPr>
          </a:p>
          <a:p>
            <a:pPr marL="361950" lvl="1" algn="just">
              <a:defRPr/>
            </a:pPr>
            <a:r>
              <a:rPr lang="pt-PT" sz="2600" b="1" dirty="0">
                <a:solidFill>
                  <a:srgbClr val="494F60"/>
                </a:solidFill>
                <a:cs typeface="Arial" charset="0"/>
              </a:rPr>
              <a:t>Direitos Humanos – TEDH</a:t>
            </a:r>
          </a:p>
          <a:p>
            <a:pPr marL="361950" lvl="1" algn="just">
              <a:defRPr/>
            </a:pPr>
            <a:endParaRPr lang="en-US" sz="2600" b="1" dirty="0">
              <a:solidFill>
                <a:srgbClr val="494F60"/>
              </a:solidFill>
              <a:cs typeface="Arial" charset="0"/>
            </a:endParaRPr>
          </a:p>
          <a:p>
            <a:pPr marL="819150" lvl="1" indent="-457200" algn="just">
              <a:buFont typeface="Arial" panose="020B0604020202020204" pitchFamily="34" charset="0"/>
              <a:buChar char="•"/>
              <a:defRPr/>
            </a:pPr>
            <a:r>
              <a:rPr lang="pt-PT" sz="2600" b="1" dirty="0">
                <a:solidFill>
                  <a:srgbClr val="494F60"/>
                </a:solidFill>
                <a:cs typeface="Arial" charset="0"/>
              </a:rPr>
              <a:t>Caso </a:t>
            </a:r>
            <a:r>
              <a:rPr lang="pt-PT" sz="2600" b="1" i="1" dirty="0" err="1">
                <a:solidFill>
                  <a:srgbClr val="494F60"/>
                </a:solidFill>
                <a:cs typeface="Arial" charset="0"/>
              </a:rPr>
              <a:t>Öneryıldız</a:t>
            </a:r>
            <a:r>
              <a:rPr lang="pt-PT" sz="2600" b="1" i="1" dirty="0">
                <a:solidFill>
                  <a:srgbClr val="494F60"/>
                </a:solidFill>
                <a:cs typeface="Arial" charset="0"/>
              </a:rPr>
              <a:t> c. Turquia </a:t>
            </a:r>
            <a:r>
              <a:rPr lang="pt-PT" sz="2600" b="1" dirty="0">
                <a:solidFill>
                  <a:srgbClr val="494F60"/>
                </a:solidFill>
                <a:cs typeface="Arial" charset="0"/>
              </a:rPr>
              <a:t>(30 novembro 2004) </a:t>
            </a:r>
          </a:p>
          <a:p>
            <a:pPr marL="819150" lvl="1" indent="-457200" algn="just">
              <a:buFont typeface="Arial" panose="020B0604020202020204" pitchFamily="34" charset="0"/>
              <a:buChar char="•"/>
              <a:defRPr/>
            </a:pPr>
            <a:endParaRPr lang="pt-PT" sz="2600" b="1" dirty="0">
              <a:solidFill>
                <a:srgbClr val="494F60"/>
              </a:solidFill>
              <a:cs typeface="Arial" charset="0"/>
            </a:endParaRPr>
          </a:p>
          <a:p>
            <a:pPr marL="361950" lvl="1" algn="just">
              <a:defRPr/>
            </a:pPr>
            <a:r>
              <a:rPr lang="pt-PT" sz="2600" b="1" dirty="0">
                <a:solidFill>
                  <a:srgbClr val="494F60"/>
                </a:solidFill>
                <a:cs typeface="Arial" charset="0"/>
              </a:rPr>
              <a:t>Explosão de metano numa lixeira – destruição de casas</a:t>
            </a:r>
          </a:p>
          <a:p>
            <a:pPr marL="361950" lvl="1" algn="just">
              <a:defRPr/>
            </a:pPr>
            <a:r>
              <a:rPr lang="pt-PT" sz="2600" b="1" dirty="0">
                <a:solidFill>
                  <a:srgbClr val="494F60"/>
                </a:solidFill>
                <a:cs typeface="Arial" charset="0"/>
              </a:rPr>
              <a:t>Violação do artigo 2.º da CEDH (direito à vida)</a:t>
            </a:r>
          </a:p>
          <a:p>
            <a:pPr marL="361950" lvl="1" algn="just">
              <a:defRPr/>
            </a:pPr>
            <a:r>
              <a:rPr lang="pt-PT" sz="2600" b="1" dirty="0">
                <a:solidFill>
                  <a:srgbClr val="494F60"/>
                </a:solidFill>
                <a:cs typeface="Arial" charset="0"/>
              </a:rPr>
              <a:t>Substantivo: Falta de prevenção do acidente</a:t>
            </a:r>
          </a:p>
          <a:p>
            <a:pPr marL="361950" lvl="1" algn="just">
              <a:defRPr/>
            </a:pPr>
            <a:r>
              <a:rPr lang="pt-PT" sz="2600" b="1" dirty="0">
                <a:solidFill>
                  <a:srgbClr val="494F60"/>
                </a:solidFill>
                <a:cs typeface="Arial" charset="0"/>
              </a:rPr>
              <a:t>Procedimental: Falta de proteção adequada (informação sobre os riscos)</a:t>
            </a:r>
          </a:p>
          <a:p>
            <a:pPr marL="361950" lvl="1" algn="just">
              <a:defRPr/>
            </a:pPr>
            <a:endParaRPr lang="pt-PT" sz="2600" b="1" dirty="0">
              <a:solidFill>
                <a:srgbClr val="494F60"/>
              </a:solidFill>
              <a:cs typeface="Arial" charset="0"/>
            </a:endParaRPr>
          </a:p>
          <a:p>
            <a:pPr marL="542925" lvl="1" indent="-180975" algn="just">
              <a:buFont typeface="Arial" pitchFamily="34" charset="0"/>
              <a:buChar char="•"/>
              <a:defRPr/>
            </a:pPr>
            <a:endParaRPr lang="en-US" sz="2600" b="1" dirty="0">
              <a:solidFill>
                <a:srgbClr val="494F60"/>
              </a:solidFill>
              <a:cs typeface="Arial" charset="0"/>
            </a:endParaRPr>
          </a:p>
        </p:txBody>
      </p:sp>
      <p:cxnSp>
        <p:nvCxnSpPr>
          <p:cNvPr id="14" name="Straight Connector 13">
            <a:extLst>
              <a:ext uri="{FF2B5EF4-FFF2-40B4-BE49-F238E27FC236}">
                <a16:creationId xmlns:a16="http://schemas.microsoft.com/office/drawing/2014/main" id="{45ED5212-5B3B-4685-9481-9D1E4AD009F3}"/>
              </a:ext>
            </a:extLst>
          </p:cNvPr>
          <p:cNvCxnSpPr/>
          <p:nvPr/>
        </p:nvCxnSpPr>
        <p:spPr>
          <a:xfrm>
            <a:off x="1060450" y="2463800"/>
            <a:ext cx="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69B62F5E-9908-4524-BDE1-9DC973DCA33F}"/>
              </a:ext>
            </a:extLst>
          </p:cNvPr>
          <p:cNvSpPr/>
          <p:nvPr/>
        </p:nvSpPr>
        <p:spPr>
          <a:xfrm>
            <a:off x="0" y="0"/>
            <a:ext cx="10688638" cy="1397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3" name="Rectangle 22">
            <a:extLst>
              <a:ext uri="{FF2B5EF4-FFF2-40B4-BE49-F238E27FC236}">
                <a16:creationId xmlns:a16="http://schemas.microsoft.com/office/drawing/2014/main" id="{76005534-2381-4FB9-AFB3-3114F3C5BBF3}"/>
              </a:ext>
            </a:extLst>
          </p:cNvPr>
          <p:cNvSpPr/>
          <p:nvPr/>
        </p:nvSpPr>
        <p:spPr>
          <a:xfrm>
            <a:off x="0" y="0"/>
            <a:ext cx="10688638" cy="139700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sp>
        <p:nvSpPr>
          <p:cNvPr id="24" name="Rectangle 23">
            <a:extLst>
              <a:ext uri="{FF2B5EF4-FFF2-40B4-BE49-F238E27FC236}">
                <a16:creationId xmlns:a16="http://schemas.microsoft.com/office/drawing/2014/main" id="{C373E7B5-F0C0-4CA0-BC4C-170748A3CB9E}"/>
              </a:ext>
            </a:extLst>
          </p:cNvPr>
          <p:cNvSpPr/>
          <p:nvPr/>
        </p:nvSpPr>
        <p:spPr>
          <a:xfrm>
            <a:off x="0" y="0"/>
            <a:ext cx="10688638" cy="133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521437" eaLnBrk="1" fontAlgn="auto" hangingPunct="1">
              <a:spcBef>
                <a:spcPts val="0"/>
              </a:spcBef>
              <a:spcAft>
                <a:spcPts val="0"/>
              </a:spcAft>
              <a:defRPr/>
            </a:pPr>
            <a:endParaRPr lang="en-US" dirty="0"/>
          </a:p>
        </p:txBody>
      </p:sp>
      <p:cxnSp>
        <p:nvCxnSpPr>
          <p:cNvPr id="11" name="Straight Connector 10">
            <a:extLst>
              <a:ext uri="{FF2B5EF4-FFF2-40B4-BE49-F238E27FC236}">
                <a16:creationId xmlns:a16="http://schemas.microsoft.com/office/drawing/2014/main" id="{CF106CF4-D276-4207-A90A-3E358C327A5B}"/>
              </a:ext>
            </a:extLst>
          </p:cNvPr>
          <p:cNvCxnSpPr/>
          <p:nvPr/>
        </p:nvCxnSpPr>
        <p:spPr>
          <a:xfrm>
            <a:off x="5365750" y="1058863"/>
            <a:ext cx="4770438" cy="0"/>
          </a:xfrm>
          <a:prstGeom prst="line">
            <a:avLst/>
          </a:prstGeom>
          <a:ln>
            <a:solidFill>
              <a:srgbClr val="C0C0C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A135ECE6-E447-40F7-A4F5-0F2662AB4848}"/>
              </a:ext>
            </a:extLst>
          </p:cNvPr>
          <p:cNvCxnSpPr/>
          <p:nvPr/>
        </p:nvCxnSpPr>
        <p:spPr>
          <a:xfrm>
            <a:off x="1060450" y="7124700"/>
            <a:ext cx="197485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74E1D26-6CBB-4DB9-A6D7-2F42063575C7}"/>
              </a:ext>
            </a:extLst>
          </p:cNvPr>
          <p:cNvCxnSpPr/>
          <p:nvPr/>
        </p:nvCxnSpPr>
        <p:spPr>
          <a:xfrm>
            <a:off x="3316288" y="7124700"/>
            <a:ext cx="6819900" cy="0"/>
          </a:xfrm>
          <a:prstGeom prst="line">
            <a:avLst/>
          </a:prstGeom>
          <a:ln>
            <a:solidFill>
              <a:srgbClr val="494F60"/>
            </a:solidFill>
          </a:ln>
          <a:effectLst/>
        </p:spPr>
        <p:style>
          <a:lnRef idx="2">
            <a:schemeClr val="accent1"/>
          </a:lnRef>
          <a:fillRef idx="0">
            <a:schemeClr val="accent1"/>
          </a:fillRef>
          <a:effectRef idx="1">
            <a:schemeClr val="accent1"/>
          </a:effectRef>
          <a:fontRef idx="minor">
            <a:schemeClr val="tx1"/>
          </a:fontRef>
        </p:style>
      </p:cxnSp>
      <p:pic>
        <p:nvPicPr>
          <p:cNvPr id="12" name="Imagem 11">
            <a:extLst>
              <a:ext uri="{FF2B5EF4-FFF2-40B4-BE49-F238E27FC236}">
                <a16:creationId xmlns:a16="http://schemas.microsoft.com/office/drawing/2014/main" id="{4D549D34-9D5C-4F41-9780-D0F2B486D48F}"/>
              </a:ext>
            </a:extLst>
          </p:cNvPr>
          <p:cNvPicPr>
            <a:picLocks noChangeAspect="1"/>
          </p:cNvPicPr>
          <p:nvPr/>
        </p:nvPicPr>
        <p:blipFill>
          <a:blip r:embed="rId3"/>
          <a:stretch>
            <a:fillRect/>
          </a:stretch>
        </p:blipFill>
        <p:spPr>
          <a:xfrm>
            <a:off x="1954213" y="192089"/>
            <a:ext cx="1725965" cy="905226"/>
          </a:xfrm>
          <a:prstGeom prst="rect">
            <a:avLst/>
          </a:prstGeom>
        </p:spPr>
      </p:pic>
    </p:spTree>
    <p:extLst>
      <p:ext uri="{BB962C8B-B14F-4D97-AF65-F5344CB8AC3E}">
        <p14:creationId xmlns:p14="http://schemas.microsoft.com/office/powerpoint/2010/main" val="3186093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5555</TotalTime>
  <Words>1987</Words>
  <Application>Microsoft Office PowerPoint</Application>
  <PresentationFormat>Personalizados</PresentationFormat>
  <Paragraphs>179</Paragraphs>
  <Slides>22</Slides>
  <Notes>7</Notes>
  <HiddenSlides>0</HiddenSlides>
  <MMClips>0</MMClips>
  <ScaleCrop>false</ScaleCrop>
  <HeadingPairs>
    <vt:vector size="6" baseType="variant">
      <vt:variant>
        <vt:lpstr>Tipos de letra usados</vt:lpstr>
      </vt:variant>
      <vt:variant>
        <vt:i4>6</vt:i4>
      </vt:variant>
      <vt:variant>
        <vt:lpstr>Tema</vt:lpstr>
      </vt:variant>
      <vt:variant>
        <vt:i4>1</vt:i4>
      </vt:variant>
      <vt:variant>
        <vt:lpstr>Títulos dos diapositivos</vt:lpstr>
      </vt:variant>
      <vt:variant>
        <vt:i4>22</vt:i4>
      </vt:variant>
    </vt:vector>
  </HeadingPairs>
  <TitlesOfParts>
    <vt:vector size="29" baseType="lpstr">
      <vt:lpstr>Arial</vt:lpstr>
      <vt:lpstr>Calibri</vt:lpstr>
      <vt:lpstr>Courier New</vt:lpstr>
      <vt:lpstr>Times New Roman</vt:lpstr>
      <vt:lpstr>TimesNewRomanPSMT</vt:lpstr>
      <vt:lpstr>Wingdings</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Rui Tavares Lanceiro</dc:creator>
  <cp:lastModifiedBy>Rui Lanceiro</cp:lastModifiedBy>
  <cp:revision>377</cp:revision>
  <dcterms:created xsi:type="dcterms:W3CDTF">2015-03-08T09:37:28Z</dcterms:created>
  <dcterms:modified xsi:type="dcterms:W3CDTF">2024-04-03T16:49:08Z</dcterms:modified>
</cp:coreProperties>
</file>